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64" r:id="rId4"/>
    <p:sldId id="269" r:id="rId5"/>
    <p:sldId id="289" r:id="rId6"/>
    <p:sldId id="266" r:id="rId7"/>
    <p:sldId id="268" r:id="rId8"/>
    <p:sldId id="320" r:id="rId9"/>
    <p:sldId id="280" r:id="rId10"/>
    <p:sldId id="276" r:id="rId11"/>
    <p:sldId id="315" r:id="rId12"/>
    <p:sldId id="305" r:id="rId13"/>
    <p:sldId id="307" r:id="rId14"/>
    <p:sldId id="313" r:id="rId15"/>
    <p:sldId id="302" r:id="rId16"/>
    <p:sldId id="314" r:id="rId17"/>
    <p:sldId id="316" r:id="rId18"/>
    <p:sldId id="267" r:id="rId19"/>
    <p:sldId id="296" r:id="rId20"/>
    <p:sldId id="292" r:id="rId21"/>
    <p:sldId id="279" r:id="rId22"/>
    <p:sldId id="282" r:id="rId23"/>
    <p:sldId id="299" r:id="rId24"/>
    <p:sldId id="275" r:id="rId25"/>
    <p:sldId id="317" r:id="rId26"/>
    <p:sldId id="318" r:id="rId27"/>
    <p:sldId id="310" r:id="rId28"/>
    <p:sldId id="309" r:id="rId29"/>
    <p:sldId id="270" r:id="rId30"/>
    <p:sldId id="278" r:id="rId31"/>
    <p:sldId id="277" r:id="rId32"/>
    <p:sldId id="312" r:id="rId33"/>
    <p:sldId id="304" r:id="rId34"/>
    <p:sldId id="286" r:id="rId35"/>
    <p:sldId id="281" r:id="rId36"/>
    <p:sldId id="291" r:id="rId37"/>
    <p:sldId id="294" r:id="rId38"/>
    <p:sldId id="273" r:id="rId39"/>
    <p:sldId id="29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4135"/>
    <a:srgbClr val="81453C"/>
    <a:srgbClr val="90A6BB"/>
    <a:srgbClr val="A6552F"/>
    <a:srgbClr val="E61ABA"/>
    <a:srgbClr val="FF99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90A3AD-4A67-43A6-8AFC-60BFDF762A7C}" v="97" dt="2025-12-06T03:35:03.6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8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1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A1A49-73F3-4E96-99EF-4B115FE5593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7AD9-191C-47D4-A07B-82822F4E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23440"/>
      </p:ext>
    </p:extLst>
  </p:cSld>
  <p:clrMapOvr>
    <a:masterClrMapping/>
  </p:clrMapOvr>
  <p:transition spd="slow" advClick="0" advTm="22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A1A49-73F3-4E96-99EF-4B115FE5593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7AD9-191C-47D4-A07B-82822F4E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38329"/>
      </p:ext>
    </p:extLst>
  </p:cSld>
  <p:clrMapOvr>
    <a:masterClrMapping/>
  </p:clrMapOvr>
  <p:transition spd="slow" advClick="0" advTm="22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A1A49-73F3-4E96-99EF-4B115FE5593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7AD9-191C-47D4-A07B-82822F4E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22902"/>
      </p:ext>
    </p:extLst>
  </p:cSld>
  <p:clrMapOvr>
    <a:masterClrMapping/>
  </p:clrMapOvr>
  <p:transition spd="slow" advClick="0" advTm="22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A1A49-73F3-4E96-99EF-4B115FE5593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7AD9-191C-47D4-A07B-82822F4E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00226"/>
      </p:ext>
    </p:extLst>
  </p:cSld>
  <p:clrMapOvr>
    <a:masterClrMapping/>
  </p:clrMapOvr>
  <p:transition spd="slow" advClick="0" advTm="22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A1A49-73F3-4E96-99EF-4B115FE5593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7AD9-191C-47D4-A07B-82822F4E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32049"/>
      </p:ext>
    </p:extLst>
  </p:cSld>
  <p:clrMapOvr>
    <a:masterClrMapping/>
  </p:clrMapOvr>
  <p:transition spd="slow" advClick="0" advTm="22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A1A49-73F3-4E96-99EF-4B115FE5593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7AD9-191C-47D4-A07B-82822F4E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04918"/>
      </p:ext>
    </p:extLst>
  </p:cSld>
  <p:clrMapOvr>
    <a:masterClrMapping/>
  </p:clrMapOvr>
  <p:transition spd="slow" advClick="0" advTm="22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A1A49-73F3-4E96-99EF-4B115FE5593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7AD9-191C-47D4-A07B-82822F4E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9477"/>
      </p:ext>
    </p:extLst>
  </p:cSld>
  <p:clrMapOvr>
    <a:masterClrMapping/>
  </p:clrMapOvr>
  <p:transition spd="slow" advClick="0" advTm="22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A1A49-73F3-4E96-99EF-4B115FE5593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7AD9-191C-47D4-A07B-82822F4E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56284"/>
      </p:ext>
    </p:extLst>
  </p:cSld>
  <p:clrMapOvr>
    <a:masterClrMapping/>
  </p:clrMapOvr>
  <p:transition spd="slow" advClick="0" advTm="22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A1A49-73F3-4E96-99EF-4B115FE5593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7AD9-191C-47D4-A07B-82822F4E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33931"/>
      </p:ext>
    </p:extLst>
  </p:cSld>
  <p:clrMapOvr>
    <a:masterClrMapping/>
  </p:clrMapOvr>
  <p:transition spd="slow" advClick="0" advTm="22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A1A49-73F3-4E96-99EF-4B115FE5593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7AD9-191C-47D4-A07B-82822F4E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96322"/>
      </p:ext>
    </p:extLst>
  </p:cSld>
  <p:clrMapOvr>
    <a:masterClrMapping/>
  </p:clrMapOvr>
  <p:transition spd="slow" advClick="0" advTm="22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A1A49-73F3-4E96-99EF-4B115FE5593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7AD9-191C-47D4-A07B-82822F4E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78633"/>
      </p:ext>
    </p:extLst>
  </p:cSld>
  <p:clrMapOvr>
    <a:masterClrMapping/>
  </p:clrMapOvr>
  <p:transition spd="slow" advClick="0" advTm="22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A1A49-73F3-4E96-99EF-4B115FE5593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E7AD9-191C-47D4-A07B-82822F4E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1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2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now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287" y="-141288"/>
            <a:ext cx="13998574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923" y="5224236"/>
            <a:ext cx="6303818" cy="976486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Merry Christmas,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59287" y="6128332"/>
            <a:ext cx="4195156" cy="42733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Monotype Corsiva" panose="03010101010201010101" pitchFamily="66" charset="0"/>
              </a:rPr>
              <a:t>from the </a:t>
            </a:r>
            <a:r>
              <a:rPr lang="en-US" sz="2800" dirty="0" err="1">
                <a:latin typeface="Monotype Corsiva" panose="03010101010201010101" pitchFamily="66" charset="0"/>
              </a:rPr>
              <a:t>MtM</a:t>
            </a:r>
            <a:r>
              <a:rPr lang="en-US" sz="2800" dirty="0">
                <a:latin typeface="Monotype Corsiva" panose="03010101010201010101" pitchFamily="66" charset="0"/>
              </a:rPr>
              <a:t> Family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30" y="470998"/>
            <a:ext cx="7431741" cy="473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67317"/>
      </p:ext>
    </p:extLst>
  </p:cSld>
  <p:clrMapOvr>
    <a:masterClrMapping/>
  </p:clrMapOvr>
  <p:transition spd="slow" advClick="0" advTm="25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20" y="750547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582">
            <a:off x="6259069" y="595500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3388DB-60FA-F7A7-9D44-28AD68363A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0" b="11296"/>
          <a:stretch>
            <a:fillRect/>
          </a:stretch>
        </p:blipFill>
        <p:spPr>
          <a:xfrm>
            <a:off x="1676754" y="937798"/>
            <a:ext cx="4196214" cy="46803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DA12CC-368A-4531-B97D-46BBF9DF5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0" t="2371"/>
          <a:stretch>
            <a:fillRect/>
          </a:stretch>
        </p:blipFill>
        <p:spPr>
          <a:xfrm rot="223678">
            <a:off x="6539256" y="890082"/>
            <a:ext cx="4304614" cy="43164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8D1CDB-E02F-8EA2-F500-7B1E7B04071A}"/>
              </a:ext>
            </a:extLst>
          </p:cNvPr>
          <p:cNvSpPr txBox="1"/>
          <p:nvPr/>
        </p:nvSpPr>
        <p:spPr>
          <a:xfrm>
            <a:off x="1541913" y="5700913"/>
            <a:ext cx="4610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rbel Light" panose="020B0303020204020204" pitchFamily="34" charset="0"/>
              </a:rPr>
              <a:t>Who wore it better???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901F79-02A8-2292-DF75-A84C9EFF3B46}"/>
              </a:ext>
            </a:extLst>
          </p:cNvPr>
          <p:cNvSpPr txBox="1"/>
          <p:nvPr/>
        </p:nvSpPr>
        <p:spPr>
          <a:xfrm rot="215230">
            <a:off x="6235881" y="5288256"/>
            <a:ext cx="4610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rbel Light" panose="020B0303020204020204" pitchFamily="34" charset="0"/>
              </a:rPr>
              <a:t>Both the </a:t>
            </a:r>
            <a:r>
              <a:rPr lang="en-US" sz="2800" b="1" dirty="0" err="1">
                <a:latin typeface="Corbel Light" panose="020B0303020204020204" pitchFamily="34" charset="0"/>
              </a:rPr>
              <a:t>Rupprechts</a:t>
            </a:r>
            <a:r>
              <a:rPr lang="en-US" sz="2800" b="1" dirty="0">
                <a:latin typeface="Corbel Light" panose="020B0303020204020204" pitchFamily="34" charset="0"/>
              </a:rPr>
              <a:t> and the Youngs saw the Colosseum</a:t>
            </a:r>
          </a:p>
        </p:txBody>
      </p:sp>
    </p:spTree>
    <p:extLst>
      <p:ext uri="{BB962C8B-B14F-4D97-AF65-F5344CB8AC3E}">
        <p14:creationId xmlns:p14="http://schemas.microsoft.com/office/powerpoint/2010/main" val="2526767046"/>
      </p:ext>
    </p:extLst>
  </p:cSld>
  <p:clrMapOvr>
    <a:masterClrMapping/>
  </p:clrMapOvr>
  <p:transition spd="slow" advClick="0" advTm="22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72190" y="-329547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20" y="750547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237">
            <a:off x="6112644" y="232391"/>
            <a:ext cx="5166526" cy="62519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77426" y="5449923"/>
            <a:ext cx="4618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 Light" panose="020B0303020204020204" pitchFamily="34" charset="0"/>
              </a:rPr>
              <a:t>Alyssa’s son is already a junior at West Chester University…Go Rams!!!</a:t>
            </a:r>
          </a:p>
        </p:txBody>
      </p:sp>
      <p:sp>
        <p:nvSpPr>
          <p:cNvPr id="8" name="TextBox 7"/>
          <p:cNvSpPr txBox="1"/>
          <p:nvPr/>
        </p:nvSpPr>
        <p:spPr>
          <a:xfrm rot="154960">
            <a:off x="6265599" y="5323667"/>
            <a:ext cx="4766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 Light" panose="020B0303020204020204" pitchFamily="34" charset="0"/>
              </a:rPr>
              <a:t>Her daughter, Juliana, celebrated her Sweet 16</a:t>
            </a:r>
            <a:r>
              <a:rPr lang="en-US" sz="2400" b="1" baseline="30000" dirty="0">
                <a:latin typeface="Corbel Light" panose="020B0303020204020204" pitchFamily="34" charset="0"/>
              </a:rPr>
              <a:t>th</a:t>
            </a:r>
            <a:r>
              <a:rPr lang="en-US" sz="2400" b="1" dirty="0">
                <a:latin typeface="Corbel Light" panose="020B0303020204020204" pitchFamily="34" charset="0"/>
              </a:rPr>
              <a:t> with a running PR!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FB2EFC-2CF4-35AD-C907-80F950E9E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2"/>
          <a:stretch>
            <a:fillRect/>
          </a:stretch>
        </p:blipFill>
        <p:spPr>
          <a:xfrm>
            <a:off x="1623386" y="1067705"/>
            <a:ext cx="4250135" cy="43021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E57D6C-E2B5-FC39-C3BA-B6E1FE544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b="10848"/>
          <a:stretch>
            <a:fillRect/>
          </a:stretch>
        </p:blipFill>
        <p:spPr>
          <a:xfrm rot="153618">
            <a:off x="6438630" y="478240"/>
            <a:ext cx="4576896" cy="471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71396"/>
      </p:ext>
    </p:extLst>
  </p:cSld>
  <p:clrMapOvr>
    <a:masterClrMapping/>
  </p:clrMapOvr>
  <p:transition spd="slow" advClick="0" advTm="22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20" y="750547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582">
            <a:off x="6222188" y="595500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235568">
            <a:off x="6235204" y="5478467"/>
            <a:ext cx="4429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Corbel Light" panose="020B0303020204020204" pitchFamily="34" charset="0"/>
              </a:rPr>
              <a:t>This is </a:t>
            </a:r>
            <a:r>
              <a:rPr lang="en-US" sz="2400" b="1" dirty="0">
                <a:latin typeface="Corbel Light" panose="020B0303020204020204" pitchFamily="34" charset="0"/>
              </a:rPr>
              <a:t>M</a:t>
            </a:r>
            <a:r>
              <a:rPr lang="en-US" sz="2000" b="1" dirty="0">
                <a:latin typeface="Corbel Light" panose="020B0303020204020204" pitchFamily="34" charset="0"/>
              </a:rPr>
              <a:t>elissa, who is often mistaken for </a:t>
            </a:r>
            <a:r>
              <a:rPr lang="en-US" sz="2400" b="1" dirty="0">
                <a:latin typeface="Corbel Light" panose="020B0303020204020204" pitchFamily="34" charset="0"/>
              </a:rPr>
              <a:t>A</a:t>
            </a:r>
            <a:r>
              <a:rPr lang="en-US" sz="2000" b="1" dirty="0">
                <a:latin typeface="Corbel Light" panose="020B0303020204020204" pitchFamily="34" charset="0"/>
              </a:rPr>
              <a:t>lyssa, also exploring the Mediterranean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5946" y="5506036"/>
            <a:ext cx="4429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rbel Light" panose="020B0303020204020204" pitchFamily="34" charset="0"/>
              </a:rPr>
              <a:t>The Youngs </a:t>
            </a:r>
            <a:r>
              <a:rPr lang="en-US" sz="2800" b="1" dirty="0" err="1">
                <a:latin typeface="Corbel Light" panose="020B0303020204020204" pitchFamily="34" charset="0"/>
              </a:rPr>
              <a:t>Romed</a:t>
            </a:r>
            <a:r>
              <a:rPr lang="en-US" sz="2800" b="1" dirty="0">
                <a:latin typeface="Corbel Light" panose="020B0303020204020204" pitchFamily="34" charset="0"/>
              </a:rPr>
              <a:t> through Italy this summer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48B8AE-9826-26FB-BFDF-6033CD225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8" b="8706"/>
          <a:stretch>
            <a:fillRect/>
          </a:stretch>
        </p:blipFill>
        <p:spPr>
          <a:xfrm rot="244103">
            <a:off x="6447302" y="834453"/>
            <a:ext cx="4343763" cy="4665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9CDFD5-5891-5F2C-AF1B-7E71CFF5F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63"/>
          <a:stretch>
            <a:fillRect/>
          </a:stretch>
        </p:blipFill>
        <p:spPr>
          <a:xfrm>
            <a:off x="1660073" y="1067155"/>
            <a:ext cx="4238805" cy="442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10579"/>
      </p:ext>
    </p:extLst>
  </p:cSld>
  <p:clrMapOvr>
    <a:masterClrMapping/>
  </p:clrMapOvr>
  <p:transition spd="slow" advClick="0" advTm="22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20" y="440453"/>
            <a:ext cx="5058785" cy="61215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8912">
            <a:off x="6837071" y="452625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20843432">
            <a:off x="7544492" y="5177255"/>
            <a:ext cx="4328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 Light" panose="020B0303020204020204" pitchFamily="34" charset="0"/>
              </a:rPr>
              <a:t>She still has sand in her shoes after Morocco this fall!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95782" y="5566471"/>
            <a:ext cx="4766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 Light" panose="020B0303020204020204" pitchFamily="34" charset="0"/>
              </a:rPr>
              <a:t>Melissa’s approach to math: “It’s all Greek to me!”</a:t>
            </a:r>
          </a:p>
        </p:txBody>
      </p:sp>
      <p:sp>
        <p:nvSpPr>
          <p:cNvPr id="10" name="Heart 9"/>
          <p:cNvSpPr/>
          <p:nvPr/>
        </p:nvSpPr>
        <p:spPr>
          <a:xfrm rot="20823657">
            <a:off x="9933119" y="5524392"/>
            <a:ext cx="349197" cy="31383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1DF35-3F77-B424-8DBB-1865568E3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9" b="-1199"/>
          <a:stretch>
            <a:fillRect/>
          </a:stretch>
        </p:blipFill>
        <p:spPr>
          <a:xfrm>
            <a:off x="1647288" y="683642"/>
            <a:ext cx="4480797" cy="49091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97DF45-33A6-2242-162B-DA3AF513E9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3"/>
          <a:stretch>
            <a:fillRect/>
          </a:stretch>
        </p:blipFill>
        <p:spPr>
          <a:xfrm rot="20863879">
            <a:off x="6991316" y="623481"/>
            <a:ext cx="4337455" cy="453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64857"/>
      </p:ext>
    </p:extLst>
  </p:cSld>
  <p:clrMapOvr>
    <a:masterClrMapping/>
  </p:clrMapOvr>
  <p:transition spd="slow" advClick="0" advTm="22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64">
            <a:off x="6328890" y="749582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4234">
            <a:off x="1239139" y="384341"/>
            <a:ext cx="4915384" cy="59480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21407159">
            <a:off x="1510400" y="5117123"/>
            <a:ext cx="4647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rbel Light" panose="020B0303020204020204" pitchFamily="34" charset="0"/>
              </a:rPr>
              <a:t>Connie and her beautiful family in Miami!</a:t>
            </a:r>
          </a:p>
        </p:txBody>
      </p:sp>
      <p:sp>
        <p:nvSpPr>
          <p:cNvPr id="8" name="TextBox 7"/>
          <p:cNvSpPr txBox="1"/>
          <p:nvPr/>
        </p:nvSpPr>
        <p:spPr>
          <a:xfrm rot="221933">
            <a:off x="6243585" y="5507338"/>
            <a:ext cx="4647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latin typeface="Corbel Light" panose="020B0303020204020204" pitchFamily="34" charset="0"/>
              </a:rPr>
              <a:t>Watch out for those gators!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C6F185-9049-4990-245D-8C6751FD2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r="8743" b="2532"/>
          <a:stretch>
            <a:fillRect/>
          </a:stretch>
        </p:blipFill>
        <p:spPr>
          <a:xfrm rot="21378623">
            <a:off x="1347185" y="647082"/>
            <a:ext cx="4684008" cy="4459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E5897F-BCDD-51E5-94A2-FB9DA5C49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r="9080"/>
          <a:stretch>
            <a:fillRect/>
          </a:stretch>
        </p:blipFill>
        <p:spPr>
          <a:xfrm rot="199206">
            <a:off x="6435200" y="1000209"/>
            <a:ext cx="4653351" cy="435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84797"/>
      </p:ext>
    </p:extLst>
  </p:cSld>
  <p:clrMapOvr>
    <a:masterClrMapping/>
  </p:clrMapOvr>
  <p:transition spd="slow" advClick="0" advTm="22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73" y="786760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582">
            <a:off x="6222188" y="595500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93042" y="5571188"/>
            <a:ext cx="4283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rbel Light" panose="020B0303020204020204" pitchFamily="34" charset="0"/>
              </a:rPr>
              <a:t>The Dickison’s daughter, Dr. Alyssa, got married this year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FFCF66-E5EF-1A27-F980-CCE4F851BF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6"/>
          <a:stretch>
            <a:fillRect/>
          </a:stretch>
        </p:blipFill>
        <p:spPr>
          <a:xfrm>
            <a:off x="1587408" y="905188"/>
            <a:ext cx="4188828" cy="466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B7D149-6C46-BAC5-3EB0-5C7ABB236B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1"/>
          <a:stretch>
            <a:fillRect/>
          </a:stretch>
        </p:blipFill>
        <p:spPr>
          <a:xfrm rot="234644">
            <a:off x="6567834" y="840139"/>
            <a:ext cx="4175193" cy="44585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425E72-2BD7-C99A-2404-13469B0EE10E}"/>
              </a:ext>
            </a:extLst>
          </p:cNvPr>
          <p:cNvSpPr txBox="1"/>
          <p:nvPr/>
        </p:nvSpPr>
        <p:spPr>
          <a:xfrm rot="243537">
            <a:off x="6413927" y="5359897"/>
            <a:ext cx="4319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latin typeface="Corbel Light" panose="020B0303020204020204" pitchFamily="34" charset="0"/>
              </a:rPr>
              <a:t>That’s one way for Gene to increase his “on air” time</a:t>
            </a:r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4BA58C1C-E1E0-A935-DA48-96E509463E5A}"/>
              </a:ext>
            </a:extLst>
          </p:cNvPr>
          <p:cNvSpPr/>
          <p:nvPr/>
        </p:nvSpPr>
        <p:spPr>
          <a:xfrm rot="438482">
            <a:off x="5675706" y="5697649"/>
            <a:ext cx="361981" cy="328905"/>
          </a:xfrm>
          <a:prstGeom prst="heart">
            <a:avLst/>
          </a:prstGeom>
          <a:solidFill>
            <a:srgbClr val="FF3399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710EF27B-328F-1415-9251-99150694870C}"/>
              </a:ext>
            </a:extLst>
          </p:cNvPr>
          <p:cNvSpPr/>
          <p:nvPr/>
        </p:nvSpPr>
        <p:spPr>
          <a:xfrm rot="20247282">
            <a:off x="5487628" y="5869327"/>
            <a:ext cx="361981" cy="328905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E61A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86469"/>
      </p:ext>
    </p:extLst>
  </p:cSld>
  <p:clrMapOvr>
    <a:masterClrMapping/>
  </p:clrMapOvr>
  <p:transition spd="slow" advClick="0" advTm="22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6289">
            <a:off x="1337682" y="399489"/>
            <a:ext cx="5085035" cy="6153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art 1"/>
          <p:cNvSpPr/>
          <p:nvPr/>
        </p:nvSpPr>
        <p:spPr>
          <a:xfrm rot="181819">
            <a:off x="9700952" y="5943396"/>
            <a:ext cx="349135" cy="333006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CF9B71-F037-6AC1-BD38-051DBDC19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6" b="6149"/>
          <a:stretch>
            <a:fillRect/>
          </a:stretch>
        </p:blipFill>
        <p:spPr>
          <a:xfrm rot="21402128">
            <a:off x="1587794" y="606755"/>
            <a:ext cx="4471717" cy="4783259"/>
          </a:xfrm>
          <a:prstGeom prst="rect">
            <a:avLst/>
          </a:prstGeom>
        </p:spPr>
      </p:pic>
      <p:pic>
        <p:nvPicPr>
          <p:cNvPr id="4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237">
            <a:off x="5965953" y="1219501"/>
            <a:ext cx="4334423" cy="524501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0BFAA9-675C-5C77-2026-65C7E4706D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0" b="7040"/>
          <a:stretch>
            <a:fillRect/>
          </a:stretch>
        </p:blipFill>
        <p:spPr>
          <a:xfrm rot="157151">
            <a:off x="6279303" y="1353325"/>
            <a:ext cx="3747568" cy="41626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F6986B-0905-A46E-EF96-68B00C7CD1DC}"/>
              </a:ext>
            </a:extLst>
          </p:cNvPr>
          <p:cNvSpPr txBox="1"/>
          <p:nvPr/>
        </p:nvSpPr>
        <p:spPr>
          <a:xfrm rot="188425">
            <a:off x="5930809" y="5648128"/>
            <a:ext cx="4178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rbel Light" panose="020B0303020204020204" pitchFamily="34" charset="0"/>
              </a:rPr>
              <a:t>Annabelle loves her DeeDee!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A507B5-0060-1695-A005-B57FD34614F1}"/>
              </a:ext>
            </a:extLst>
          </p:cNvPr>
          <p:cNvSpPr txBox="1"/>
          <p:nvPr/>
        </p:nvSpPr>
        <p:spPr>
          <a:xfrm rot="21351921">
            <a:off x="1686975" y="5449980"/>
            <a:ext cx="420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 Light" panose="020B0303020204020204" pitchFamily="34" charset="0"/>
              </a:rPr>
              <a:t>The Dickison’s granddaughter is getting so big!</a:t>
            </a:r>
          </a:p>
        </p:txBody>
      </p:sp>
    </p:spTree>
    <p:extLst>
      <p:ext uri="{BB962C8B-B14F-4D97-AF65-F5344CB8AC3E}">
        <p14:creationId xmlns:p14="http://schemas.microsoft.com/office/powerpoint/2010/main" val="2679268917"/>
      </p:ext>
    </p:extLst>
  </p:cSld>
  <p:clrMapOvr>
    <a:masterClrMapping/>
  </p:clrMapOvr>
  <p:transition spd="slow" advClick="0" advTm="22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" t="221" r="-566" b="-221"/>
          <a:stretch>
            <a:fillRect/>
          </a:stretch>
        </p:blipFill>
        <p:spPr bwMode="auto">
          <a:xfrm rot="21287998">
            <a:off x="5988819" y="232390"/>
            <a:ext cx="5166526" cy="62519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20" y="750547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1B98FA-17EC-5B69-F7C0-BB27254410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9" b="5901"/>
          <a:stretch>
            <a:fillRect/>
          </a:stretch>
        </p:blipFill>
        <p:spPr>
          <a:xfrm>
            <a:off x="1652085" y="943496"/>
            <a:ext cx="4189438" cy="47211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C3B07C-BE58-00B4-AD00-C16706CA8388}"/>
              </a:ext>
            </a:extLst>
          </p:cNvPr>
          <p:cNvSpPr txBox="1"/>
          <p:nvPr/>
        </p:nvSpPr>
        <p:spPr>
          <a:xfrm>
            <a:off x="1522226" y="5648173"/>
            <a:ext cx="3792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 Light" panose="020B0303020204020204" pitchFamily="34" charset="0"/>
              </a:rPr>
              <a:t>Gene and his gorgeous granddaughter, Annabelle!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69A479-53E6-5AB5-63E4-94749BF608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1" b="18379"/>
          <a:stretch>
            <a:fillRect/>
          </a:stretch>
        </p:blipFill>
        <p:spPr>
          <a:xfrm rot="21298678">
            <a:off x="6173077" y="496748"/>
            <a:ext cx="4798010" cy="48185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A86C5F-B557-0771-750E-A895142DFFF6}"/>
              </a:ext>
            </a:extLst>
          </p:cNvPr>
          <p:cNvSpPr txBox="1"/>
          <p:nvPr/>
        </p:nvSpPr>
        <p:spPr>
          <a:xfrm rot="21306122">
            <a:off x="6620232" y="5385399"/>
            <a:ext cx="3903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 Light" panose="020B0303020204020204" pitchFamily="34" charset="0"/>
              </a:rPr>
              <a:t>She is rocking the transition glasses at Pre-School! </a:t>
            </a:r>
          </a:p>
        </p:txBody>
      </p:sp>
    </p:spTree>
    <p:extLst>
      <p:ext uri="{BB962C8B-B14F-4D97-AF65-F5344CB8AC3E}">
        <p14:creationId xmlns:p14="http://schemas.microsoft.com/office/powerpoint/2010/main" val="2357849410"/>
      </p:ext>
    </p:extLst>
  </p:cSld>
  <p:clrMapOvr>
    <a:masterClrMapping/>
  </p:clrMapOvr>
  <p:transition spd="slow" advClick="0" advTm="22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498" y="452624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6161">
            <a:off x="6439973" y="452624"/>
            <a:ext cx="4802527" cy="58114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25631" y="5351935"/>
            <a:ext cx="4183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rbel Light" panose="020B0303020204020204" pitchFamily="34" charset="0"/>
              </a:rPr>
              <a:t>Gene &amp; Diane during their trip in Mexico!</a:t>
            </a:r>
          </a:p>
        </p:txBody>
      </p:sp>
      <p:sp>
        <p:nvSpPr>
          <p:cNvPr id="9" name="TextBox 8"/>
          <p:cNvSpPr txBox="1"/>
          <p:nvPr/>
        </p:nvSpPr>
        <p:spPr>
          <a:xfrm rot="491953">
            <a:off x="6298339" y="5285409"/>
            <a:ext cx="4429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rbel Light" panose="020B0303020204020204" pitchFamily="34" charset="0"/>
              </a:rPr>
              <a:t>Invest-In-You’s youngest member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8F1216-58EA-143C-D0EE-9311AA25D5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3" b="9560"/>
          <a:stretch>
            <a:fillRect/>
          </a:stretch>
        </p:blipFill>
        <p:spPr>
          <a:xfrm>
            <a:off x="1740102" y="593913"/>
            <a:ext cx="4156312" cy="4799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58F902-B6CC-BF26-B25F-45C44FF1EA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5"/>
          <a:stretch>
            <a:fillRect/>
          </a:stretch>
        </p:blipFill>
        <p:spPr>
          <a:xfrm rot="477604">
            <a:off x="6762442" y="655692"/>
            <a:ext cx="4258407" cy="468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81130"/>
      </p:ext>
    </p:extLst>
  </p:cSld>
  <p:clrMapOvr>
    <a:masterClrMapping/>
  </p:clrMapOvr>
  <p:transition spd="slow" advClick="0" advTm="22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40855" y="-70644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43" y="259280"/>
            <a:ext cx="5333192" cy="64536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4651">
            <a:off x="6080324" y="360119"/>
            <a:ext cx="5166526" cy="62519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6376" y="5447950"/>
            <a:ext cx="5039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 Light" panose="020B0303020204020204" pitchFamily="34" charset="0"/>
              </a:rPr>
              <a:t>Meet our new team member Makaila! Her and her boyfriend, Zach, just moved into their first home</a:t>
            </a:r>
          </a:p>
        </p:txBody>
      </p:sp>
      <p:sp>
        <p:nvSpPr>
          <p:cNvPr id="8" name="TextBox 7"/>
          <p:cNvSpPr txBox="1"/>
          <p:nvPr/>
        </p:nvSpPr>
        <p:spPr>
          <a:xfrm rot="21353955">
            <a:off x="6455136" y="5552779"/>
            <a:ext cx="4766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Corbel Light" panose="020B0303020204020204" pitchFamily="34" charset="0"/>
              </a:rPr>
              <a:t>Zach &amp; Makaila: </a:t>
            </a:r>
          </a:p>
          <a:p>
            <a:pPr algn="ctr"/>
            <a:r>
              <a:rPr lang="en-US" sz="2200" b="1" dirty="0">
                <a:latin typeface="Corbel Light" panose="020B0303020204020204" pitchFamily="34" charset="0"/>
              </a:rPr>
              <a:t>St. Croix 2025</a:t>
            </a:r>
          </a:p>
        </p:txBody>
      </p:sp>
      <p:sp>
        <p:nvSpPr>
          <p:cNvPr id="9" name="Heart 8"/>
          <p:cNvSpPr/>
          <p:nvPr/>
        </p:nvSpPr>
        <p:spPr>
          <a:xfrm>
            <a:off x="3460739" y="6251360"/>
            <a:ext cx="349197" cy="31383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1C9557-D477-1674-4BF9-024A4B1D64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07"/>
          <a:stretch>
            <a:fillRect/>
          </a:stretch>
        </p:blipFill>
        <p:spPr>
          <a:xfrm>
            <a:off x="1159706" y="475079"/>
            <a:ext cx="4613045" cy="49082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F9EE4C-9DFD-31B8-6CBA-A7571A4B1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r="14479"/>
          <a:stretch>
            <a:fillRect/>
          </a:stretch>
        </p:blipFill>
        <p:spPr>
          <a:xfrm rot="21362141">
            <a:off x="6249904" y="695618"/>
            <a:ext cx="4709388" cy="461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24379"/>
      </p:ext>
    </p:extLst>
  </p:cSld>
  <p:clrMapOvr>
    <a:masterClrMapping/>
  </p:clrMapOvr>
  <p:transition spd="slow" advClick="0" advTm="22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426" y="640015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349" y="640015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31739" y="5358383"/>
            <a:ext cx="7039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rbel Light" panose="020B0303020204020204" pitchFamily="34" charset="0"/>
              </a:rPr>
              <a:t>2025 gave the </a:t>
            </a:r>
            <a:r>
              <a:rPr lang="en-US" sz="3200" b="1" dirty="0" err="1">
                <a:latin typeface="Corbel Light" panose="020B0303020204020204" pitchFamily="34" charset="0"/>
              </a:rPr>
              <a:t>MtM</a:t>
            </a:r>
            <a:r>
              <a:rPr lang="en-US" sz="3200" b="1" dirty="0">
                <a:latin typeface="Corbel Light" panose="020B0303020204020204" pitchFamily="34" charset="0"/>
              </a:rPr>
              <a:t> crew a lot of exciting things to love, share, and celebrate:</a:t>
            </a:r>
          </a:p>
        </p:txBody>
      </p:sp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E4BE165-687F-736D-2DCF-24D6558F6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4" b="2142"/>
          <a:stretch>
            <a:fillRect/>
          </a:stretch>
        </p:blipFill>
        <p:spPr>
          <a:xfrm>
            <a:off x="1589070" y="796166"/>
            <a:ext cx="8812230" cy="46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02271"/>
      </p:ext>
    </p:extLst>
  </p:cSld>
  <p:clrMapOvr>
    <a:masterClrMapping/>
  </p:clrMapOvr>
  <p:transition spd="slow" advClick="0" advTm="22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44380" y="0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20" y="750547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582">
            <a:off x="6222188" y="595500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85687" y="5340203"/>
            <a:ext cx="4766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rbel Light" panose="020B0303020204020204" pitchFamily="34" charset="0"/>
              </a:rPr>
              <a:t>Our other new team member Gavin! Makaila and Gavin are both recent West Chester Grads!</a:t>
            </a:r>
          </a:p>
        </p:txBody>
      </p:sp>
      <p:sp>
        <p:nvSpPr>
          <p:cNvPr id="9" name="TextBox 8"/>
          <p:cNvSpPr txBox="1"/>
          <p:nvPr/>
        </p:nvSpPr>
        <p:spPr>
          <a:xfrm rot="253255">
            <a:off x="5942908" y="5325125"/>
            <a:ext cx="4766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rbel Light" panose="020B0303020204020204" pitchFamily="34" charset="0"/>
              </a:rPr>
              <a:t>Gavin and Sabine: </a:t>
            </a:r>
          </a:p>
          <a:p>
            <a:pPr algn="ctr"/>
            <a:r>
              <a:rPr lang="en-US" sz="2800" b="1" dirty="0">
                <a:latin typeface="Corbel Light" panose="020B0303020204020204" pitchFamily="34" charset="0"/>
              </a:rPr>
              <a:t>New Orleans 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773A42-F023-ED4C-9ACE-21708A2E1F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7" b="24454"/>
          <a:stretch>
            <a:fillRect/>
          </a:stretch>
        </p:blipFill>
        <p:spPr>
          <a:xfrm>
            <a:off x="1656687" y="969194"/>
            <a:ext cx="4188391" cy="4435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50061B-D94D-A19E-7287-DE8EA6ADBF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6840" r="14428"/>
          <a:stretch>
            <a:fillRect/>
          </a:stretch>
        </p:blipFill>
        <p:spPr>
          <a:xfrm rot="231122">
            <a:off x="6441047" y="913067"/>
            <a:ext cx="4394931" cy="43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52059"/>
      </p:ext>
    </p:extLst>
  </p:cSld>
  <p:clrMapOvr>
    <a:masterClrMapping/>
  </p:clrMapOvr>
  <p:transition spd="slow" advClick="0" advTm="22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2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984">
            <a:off x="5802897" y="792199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398825">
            <a:off x="6353798" y="5568446"/>
            <a:ext cx="3796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Corbel Light" panose="020B0303020204020204" pitchFamily="34" charset="0"/>
              </a:rPr>
              <a:t>Taking the new knees out for a spin!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C625FC-E884-12A9-182F-4FF27AB1C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 t="17505" r="1181" b="22741"/>
          <a:stretch>
            <a:fillRect/>
          </a:stretch>
        </p:blipFill>
        <p:spPr>
          <a:xfrm rot="402632">
            <a:off x="6126577" y="1094373"/>
            <a:ext cx="4251112" cy="4394613"/>
          </a:xfrm>
          <a:prstGeom prst="rect">
            <a:avLst/>
          </a:prstGeom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1008">
            <a:off x="1217849" y="309749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21413807">
            <a:off x="1525064" y="5020258"/>
            <a:ext cx="4068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 Light" panose="020B0303020204020204" pitchFamily="34" charset="0"/>
              </a:rPr>
              <a:t>Our last new </a:t>
            </a:r>
            <a:r>
              <a:rPr lang="en-US" sz="2400" b="1">
                <a:latin typeface="Corbel Light" panose="020B0303020204020204" pitchFamily="34" charset="0"/>
              </a:rPr>
              <a:t>team member: </a:t>
            </a:r>
            <a:r>
              <a:rPr lang="en-US" sz="2400" b="1" dirty="0">
                <a:latin typeface="Corbel Light" panose="020B0303020204020204" pitchFamily="34" charset="0"/>
              </a:rPr>
              <a:t>Chad’s </a:t>
            </a:r>
            <a:r>
              <a:rPr lang="en-US" sz="2400" b="1">
                <a:latin typeface="Corbel Light" panose="020B0303020204020204" pitchFamily="34" charset="0"/>
              </a:rPr>
              <a:t>titanium knees</a:t>
            </a:r>
            <a:endParaRPr lang="en-US" sz="2400" b="1" dirty="0">
              <a:latin typeface="Corbel Light" panose="020B03030202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70F693-FA3A-ED71-056B-4BD679C9B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100">
            <a:off x="1496308" y="596292"/>
            <a:ext cx="4170560" cy="440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07169"/>
      </p:ext>
    </p:extLst>
  </p:cSld>
  <p:clrMapOvr>
    <a:masterClrMapping/>
  </p:clrMapOvr>
  <p:transition spd="slow" advClick="0" advTm="22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420" y="523269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5286E2-5C10-3E9D-DBF4-A2ECE24E5A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 b="6059"/>
          <a:stretch>
            <a:fillRect/>
          </a:stretch>
        </p:blipFill>
        <p:spPr>
          <a:xfrm>
            <a:off x="3700362" y="694267"/>
            <a:ext cx="4266641" cy="5028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B658E7-C2F7-8DE9-708C-29D17BA66E7E}"/>
              </a:ext>
            </a:extLst>
          </p:cNvPr>
          <p:cNvSpPr txBox="1"/>
          <p:nvPr/>
        </p:nvSpPr>
        <p:spPr>
          <a:xfrm>
            <a:off x="3996415" y="5674906"/>
            <a:ext cx="3674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rbel Light" panose="020B0303020204020204" pitchFamily="34" charset="0"/>
              </a:rPr>
              <a:t>Daryl welcomed his 3</a:t>
            </a:r>
            <a:r>
              <a:rPr lang="en-US" sz="2000" b="1" baseline="30000" dirty="0">
                <a:latin typeface="Corbel Light" panose="020B0303020204020204" pitchFamily="34" charset="0"/>
              </a:rPr>
              <a:t>rd</a:t>
            </a:r>
            <a:r>
              <a:rPr lang="en-US" sz="2000" b="1" dirty="0">
                <a:latin typeface="Corbel Light" panose="020B0303020204020204" pitchFamily="34" charset="0"/>
              </a:rPr>
              <a:t> grandbaby, Hattie, this year!</a:t>
            </a:r>
          </a:p>
        </p:txBody>
      </p:sp>
    </p:spTree>
    <p:extLst>
      <p:ext uri="{BB962C8B-B14F-4D97-AF65-F5344CB8AC3E}">
        <p14:creationId xmlns:p14="http://schemas.microsoft.com/office/powerpoint/2010/main" val="2318629277"/>
      </p:ext>
    </p:extLst>
  </p:cSld>
  <p:clrMapOvr>
    <a:masterClrMapping/>
  </p:clrMapOvr>
  <p:transition spd="slow" advClick="0" advTm="22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0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311" y="274572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0A702E-EE0F-53F9-046A-AD8D991E6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2291"/>
          <a:stretch>
            <a:fillRect/>
          </a:stretch>
        </p:blipFill>
        <p:spPr>
          <a:xfrm>
            <a:off x="1857954" y="535908"/>
            <a:ext cx="4199239" cy="4697066"/>
          </a:xfrm>
          <a:prstGeom prst="rect">
            <a:avLst/>
          </a:prstGeom>
        </p:spPr>
      </p:pic>
      <p:pic>
        <p:nvPicPr>
          <p:cNvPr id="4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6678">
            <a:off x="6222188" y="595500"/>
            <a:ext cx="4802527" cy="58114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60790" y="5225070"/>
            <a:ext cx="4698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 Light" panose="020B0303020204020204" pitchFamily="34" charset="0"/>
              </a:rPr>
              <a:t>Mark’s little pup, Nico, is ready to fetch all of the Halloween treats!</a:t>
            </a:r>
          </a:p>
        </p:txBody>
      </p:sp>
      <p:sp>
        <p:nvSpPr>
          <p:cNvPr id="9" name="TextBox 8"/>
          <p:cNvSpPr txBox="1"/>
          <p:nvPr/>
        </p:nvSpPr>
        <p:spPr>
          <a:xfrm rot="21379960">
            <a:off x="6637910" y="5307811"/>
            <a:ext cx="4291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rbel Light" panose="020B0303020204020204" pitchFamily="34" charset="0"/>
              </a:rPr>
              <a:t>Officially the cutest little Santa’s helper around!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9CC7A3-327E-FCCA-CD19-2493337164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27"/>
          <a:stretch>
            <a:fillRect/>
          </a:stretch>
        </p:blipFill>
        <p:spPr>
          <a:xfrm rot="21387401">
            <a:off x="6479239" y="809899"/>
            <a:ext cx="4199240" cy="453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70542"/>
      </p:ext>
    </p:extLst>
  </p:cSld>
  <p:clrMapOvr>
    <a:masterClrMapping/>
  </p:clrMapOvr>
  <p:transition spd="slow" advClick="0" advTm="22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9" y="1039859"/>
            <a:ext cx="4083843" cy="49417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036" y="887459"/>
            <a:ext cx="4083843" cy="49417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883" y="452625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65401" y="5105371"/>
            <a:ext cx="4373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rbel Light" panose="020B0303020204020204" pitchFamily="34" charset="0"/>
              </a:rPr>
              <a:t>Ally dressed as Rapunzel for Halloween 2025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1386" y="5478011"/>
            <a:ext cx="318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rbel Light" panose="020B0303020204020204" pitchFamily="34" charset="0"/>
              </a:rPr>
              <a:t>Rachelle’s Daughter Ally turned 3!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61919" y="5064381"/>
            <a:ext cx="3625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Corbel Light" panose="020B0303020204020204" pitchFamily="34" charset="0"/>
              </a:rPr>
              <a:t>And celebrated her first day of Preschool!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2B1E-F683-05EF-735A-D8CAB283F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t="24033" r="-1564" b="20427"/>
          <a:stretch>
            <a:fillRect/>
          </a:stretch>
        </p:blipFill>
        <p:spPr>
          <a:xfrm>
            <a:off x="317248" y="1178749"/>
            <a:ext cx="3461087" cy="42724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E9B75C-4136-F2C3-8134-B788F64670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" r="17862"/>
          <a:stretch>
            <a:fillRect/>
          </a:stretch>
        </p:blipFill>
        <p:spPr>
          <a:xfrm rot="5400000">
            <a:off x="3983408" y="733213"/>
            <a:ext cx="4344552" cy="43091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5ADEC-7CB0-71E9-E9D0-6D093EEAF3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" t="8780" r="33" b="18461"/>
          <a:stretch>
            <a:fillRect/>
          </a:stretch>
        </p:blipFill>
        <p:spPr>
          <a:xfrm>
            <a:off x="8589093" y="1028748"/>
            <a:ext cx="3307512" cy="40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12797"/>
      </p:ext>
    </p:extLst>
  </p:cSld>
  <p:clrMapOvr>
    <a:masterClrMapping/>
  </p:clrMapOvr>
  <p:transition spd="slow" advClick="0" advTm="22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5B10E-F9FB-0698-4EE6-63D5FA782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now Background Vector Art, Icons, and Graphics for Free Download">
            <a:extLst>
              <a:ext uri="{FF2B5EF4-FFF2-40B4-BE49-F238E27FC236}">
                <a16:creationId xmlns:a16="http://schemas.microsoft.com/office/drawing/2014/main" id="{1F47BD1C-7C46-3A64-59CC-498666C85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0" y="-2174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>
            <a:extLst>
              <a:ext uri="{FF2B5EF4-FFF2-40B4-BE49-F238E27FC236}">
                <a16:creationId xmlns:a16="http://schemas.microsoft.com/office/drawing/2014/main" id="{B4AD88E0-6E83-F5EE-A02E-C5574011D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177" y="1116557"/>
            <a:ext cx="3991149" cy="52109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: Polaroid Corporation Instant camera graphy Frame, polaroid, white,  rectangle, desktop Wallpaper png - nohat.cc">
            <a:extLst>
              <a:ext uri="{FF2B5EF4-FFF2-40B4-BE49-F238E27FC236}">
                <a16:creationId xmlns:a16="http://schemas.microsoft.com/office/drawing/2014/main" id="{51844A35-FC73-B704-7156-F7AE7A73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326" y="1116558"/>
            <a:ext cx="4306233" cy="52109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6A09D4-61E9-CCDE-5C2A-617746D237BE}"/>
              </a:ext>
            </a:extLst>
          </p:cNvPr>
          <p:cNvSpPr txBox="1"/>
          <p:nvPr/>
        </p:nvSpPr>
        <p:spPr>
          <a:xfrm>
            <a:off x="3015382" y="5679800"/>
            <a:ext cx="5319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 Light" panose="020B0303020204020204" pitchFamily="34" charset="0"/>
              </a:rPr>
              <a:t>A Hawaiian Sandwich of the Grillo Family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E87BC6-A223-6434-99F8-835969E53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1" b="16223"/>
          <a:stretch>
            <a:fillRect/>
          </a:stretch>
        </p:blipFill>
        <p:spPr>
          <a:xfrm>
            <a:off x="1764005" y="1282156"/>
            <a:ext cx="7909303" cy="4327748"/>
          </a:xfrm>
          <a:prstGeom prst="rect">
            <a:avLst/>
          </a:prstGeom>
        </p:spPr>
      </p:pic>
      <p:sp>
        <p:nvSpPr>
          <p:cNvPr id="5" name="Heart 4">
            <a:extLst>
              <a:ext uri="{FF2B5EF4-FFF2-40B4-BE49-F238E27FC236}">
                <a16:creationId xmlns:a16="http://schemas.microsoft.com/office/drawing/2014/main" id="{3601DBB0-6034-2A13-46BA-224A22B40809}"/>
              </a:ext>
            </a:extLst>
          </p:cNvPr>
          <p:cNvSpPr/>
          <p:nvPr/>
        </p:nvSpPr>
        <p:spPr>
          <a:xfrm>
            <a:off x="8111852" y="5775502"/>
            <a:ext cx="321734" cy="321733"/>
          </a:xfrm>
          <a:prstGeom prst="heart">
            <a:avLst/>
          </a:prstGeom>
          <a:solidFill>
            <a:srgbClr val="D1413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90013"/>
      </p:ext>
    </p:extLst>
  </p:cSld>
  <p:clrMapOvr>
    <a:masterClrMapping/>
  </p:clrMapOvr>
  <p:transition spd="slow" advClick="0" advTm="22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83459-D72F-EB39-422E-D5F25148E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>
            <a:extLst>
              <a:ext uri="{FF2B5EF4-FFF2-40B4-BE49-F238E27FC236}">
                <a16:creationId xmlns:a16="http://schemas.microsoft.com/office/drawing/2014/main" id="{F16CE4B5-98DB-5829-B2EF-10D6BFD45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0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>
            <a:extLst>
              <a:ext uri="{FF2B5EF4-FFF2-40B4-BE49-F238E27FC236}">
                <a16:creationId xmlns:a16="http://schemas.microsoft.com/office/drawing/2014/main" id="{855D478E-32F5-9793-7132-4F4536691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311" y="274572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: Polaroid Corporation Instant camera graphy Frame, polaroid, white,  rectangle, desktop Wallpaper png - nohat.cc">
            <a:extLst>
              <a:ext uri="{FF2B5EF4-FFF2-40B4-BE49-F238E27FC236}">
                <a16:creationId xmlns:a16="http://schemas.microsoft.com/office/drawing/2014/main" id="{A177B1F6-2E75-854D-11B7-61A2210A8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6678">
            <a:off x="6222188" y="595500"/>
            <a:ext cx="4802527" cy="58114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DFB106-92D0-611E-A5F7-76F542982B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1" t="17779" r="9799" b="12734"/>
          <a:stretch>
            <a:fillRect/>
          </a:stretch>
        </p:blipFill>
        <p:spPr>
          <a:xfrm>
            <a:off x="1874206" y="493920"/>
            <a:ext cx="4166736" cy="4765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280264-E2C8-4FF6-1A95-10D0B87667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19382" r="6629" b="16049"/>
          <a:stretch>
            <a:fillRect/>
          </a:stretch>
        </p:blipFill>
        <p:spPr>
          <a:xfrm rot="21366416">
            <a:off x="6443149" y="836238"/>
            <a:ext cx="4335660" cy="44280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BFC44C-E10E-AF82-28A0-01A7E05851A1}"/>
              </a:ext>
            </a:extLst>
          </p:cNvPr>
          <p:cNvSpPr txBox="1"/>
          <p:nvPr/>
        </p:nvSpPr>
        <p:spPr>
          <a:xfrm>
            <a:off x="1746230" y="5307642"/>
            <a:ext cx="4233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rbel Light" panose="020B0303020204020204" pitchFamily="34" charset="0"/>
              </a:rPr>
              <a:t>Greg: an All Star on and off the ice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A7BB7E-3557-CC7C-9D8F-47CC44ACD5F9}"/>
              </a:ext>
            </a:extLst>
          </p:cNvPr>
          <p:cNvSpPr txBox="1"/>
          <p:nvPr/>
        </p:nvSpPr>
        <p:spPr>
          <a:xfrm rot="21368565">
            <a:off x="6691185" y="5347014"/>
            <a:ext cx="4605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rbel Light" panose="020B0303020204020204" pitchFamily="34" charset="0"/>
              </a:rPr>
              <a:t>Greg’s little sidekick, Frank!</a:t>
            </a:r>
          </a:p>
        </p:txBody>
      </p:sp>
    </p:spTree>
    <p:extLst>
      <p:ext uri="{BB962C8B-B14F-4D97-AF65-F5344CB8AC3E}">
        <p14:creationId xmlns:p14="http://schemas.microsoft.com/office/powerpoint/2010/main" val="733619242"/>
      </p:ext>
    </p:extLst>
  </p:cSld>
  <p:clrMapOvr>
    <a:masterClrMapping/>
  </p:clrMapOvr>
  <p:transition spd="slow" advClick="0" advTm="2200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25645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426" y="640015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377" y="640013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94386" y="5799031"/>
            <a:ext cx="4766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 Light" panose="020B0303020204020204" pitchFamily="34" charset="0"/>
              </a:rPr>
              <a:t>The Weimer’s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04D28-B080-8B78-B745-18EF581F81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8"/>
          <a:stretch>
            <a:fillRect/>
          </a:stretch>
        </p:blipFill>
        <p:spPr>
          <a:xfrm>
            <a:off x="1509106" y="828135"/>
            <a:ext cx="9066879" cy="4907530"/>
          </a:xfrm>
          <a:prstGeom prst="rect">
            <a:avLst/>
          </a:prstGeom>
        </p:spPr>
      </p:pic>
      <p:sp>
        <p:nvSpPr>
          <p:cNvPr id="11" name="Heart 10">
            <a:extLst>
              <a:ext uri="{FF2B5EF4-FFF2-40B4-BE49-F238E27FC236}">
                <a16:creationId xmlns:a16="http://schemas.microsoft.com/office/drawing/2014/main" id="{BF67B834-1E89-CF8A-9125-A95A2CAB434A}"/>
              </a:ext>
            </a:extLst>
          </p:cNvPr>
          <p:cNvSpPr/>
          <p:nvPr/>
        </p:nvSpPr>
        <p:spPr>
          <a:xfrm>
            <a:off x="7008944" y="5895943"/>
            <a:ext cx="276843" cy="258967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BB7CF60A-32D1-718D-D607-A7799B4C4B13}"/>
              </a:ext>
            </a:extLst>
          </p:cNvPr>
          <p:cNvSpPr/>
          <p:nvPr/>
        </p:nvSpPr>
        <p:spPr>
          <a:xfrm>
            <a:off x="4817543" y="5895943"/>
            <a:ext cx="276843" cy="258967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8EB1DD8B-0A4E-2435-2A9A-CF333D073B32}"/>
              </a:ext>
            </a:extLst>
          </p:cNvPr>
          <p:cNvSpPr/>
          <p:nvPr/>
        </p:nvSpPr>
        <p:spPr>
          <a:xfrm>
            <a:off x="7424208" y="5895942"/>
            <a:ext cx="276843" cy="258967"/>
          </a:xfrm>
          <a:prstGeom prst="heart">
            <a:avLst/>
          </a:prstGeom>
          <a:solidFill>
            <a:srgbClr val="FF99CC"/>
          </a:solidFill>
          <a:ln>
            <a:solidFill>
              <a:srgbClr val="E61A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936ABF4C-B6BD-B926-C39E-C2E41DE63E1C}"/>
              </a:ext>
            </a:extLst>
          </p:cNvPr>
          <p:cNvSpPr/>
          <p:nvPr/>
        </p:nvSpPr>
        <p:spPr>
          <a:xfrm>
            <a:off x="4402279" y="5895941"/>
            <a:ext cx="276843" cy="258967"/>
          </a:xfrm>
          <a:prstGeom prst="heart">
            <a:avLst/>
          </a:prstGeom>
          <a:solidFill>
            <a:srgbClr val="FF99CC"/>
          </a:solidFill>
          <a:ln>
            <a:solidFill>
              <a:srgbClr val="E61A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65676"/>
      </p:ext>
    </p:extLst>
  </p:cSld>
  <p:clrMapOvr>
    <a:masterClrMapping/>
  </p:clrMapOvr>
  <p:transition spd="slow" advClick="0" advTm="22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7797">
            <a:off x="1028072" y="431398"/>
            <a:ext cx="4820069" cy="58326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582">
            <a:off x="5743535" y="870264"/>
            <a:ext cx="4802527" cy="58114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AF2166-7D3B-CA2E-67C7-CA39C814A5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1" t="13087" r="23786"/>
          <a:stretch>
            <a:fillRect/>
          </a:stretch>
        </p:blipFill>
        <p:spPr>
          <a:xfrm rot="21342932">
            <a:off x="1297202" y="739983"/>
            <a:ext cx="4216738" cy="42911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3C37F5-8FD0-910F-5059-C207FF8659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3" r="19338"/>
          <a:stretch>
            <a:fillRect/>
          </a:stretch>
        </p:blipFill>
        <p:spPr>
          <a:xfrm rot="240639">
            <a:off x="5982844" y="1131905"/>
            <a:ext cx="4356340" cy="44316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EC243F-D57A-0602-D0ED-36240015C676}"/>
              </a:ext>
            </a:extLst>
          </p:cNvPr>
          <p:cNvSpPr txBox="1"/>
          <p:nvPr/>
        </p:nvSpPr>
        <p:spPr>
          <a:xfrm rot="21358610">
            <a:off x="1261362" y="5240493"/>
            <a:ext cx="3528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rbel Light" panose="020B0303020204020204" pitchFamily="34" charset="0"/>
              </a:rPr>
              <a:t>The Four Musketeers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A5AB81-6F33-C9B2-CE99-A5664BE9F24B}"/>
              </a:ext>
            </a:extLst>
          </p:cNvPr>
          <p:cNvSpPr txBox="1"/>
          <p:nvPr/>
        </p:nvSpPr>
        <p:spPr>
          <a:xfrm rot="262762">
            <a:off x="6375846" y="5590390"/>
            <a:ext cx="378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Corbel Light" panose="020B0303020204020204" pitchFamily="34" charset="0"/>
              </a:rPr>
              <a:t>We still don’t know how Jon and Sarah got them all to look at the camera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106988203"/>
      </p:ext>
    </p:extLst>
  </p:cSld>
  <p:clrMapOvr>
    <a:masterClrMapping/>
  </p:clrMapOvr>
  <p:transition spd="slow" advClick="0" advTm="22000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8368">
            <a:off x="5811184" y="214494"/>
            <a:ext cx="5196103" cy="62877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83">
            <a:off x="1096732" y="593408"/>
            <a:ext cx="4889040" cy="59161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21381857">
            <a:off x="5934354" y="5602368"/>
            <a:ext cx="4647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Corbel Light" panose="020B0303020204020204" pitchFamily="34" charset="0"/>
              </a:rPr>
              <a:t>Family = Home </a:t>
            </a:r>
            <a:r>
              <a:rPr lang="en-US" sz="2800" b="1" dirty="0">
                <a:latin typeface="Corbel Light" panose="020B0303020204020204" pitchFamily="34" charset="0"/>
                <a:sym typeface="Wingdings" panose="05000000000000000000" pitchFamily="2" charset="2"/>
              </a:rPr>
              <a:t></a:t>
            </a:r>
            <a:endParaRPr lang="en-US" sz="2800" b="1" dirty="0">
              <a:latin typeface="Corbel Light" panose="020B03030202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94155">
            <a:off x="1174895" y="5586293"/>
            <a:ext cx="4647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rbel Light" panose="020B0303020204020204" pitchFamily="34" charset="0"/>
              </a:rPr>
              <a:t>Sue’s family visited Lego Land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D49B87-147C-543B-37DF-4A2D27E11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4" b="10617"/>
          <a:stretch>
            <a:fillRect/>
          </a:stretch>
        </p:blipFill>
        <p:spPr>
          <a:xfrm rot="207442">
            <a:off x="1426398" y="830598"/>
            <a:ext cx="4287147" cy="46358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66A6E3-915E-F8B9-5FFB-8458ACE21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r="6162"/>
          <a:stretch>
            <a:fillRect/>
          </a:stretch>
        </p:blipFill>
        <p:spPr>
          <a:xfrm rot="21389131">
            <a:off x="6128055" y="416240"/>
            <a:ext cx="4551943" cy="509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1060"/>
      </p:ext>
    </p:extLst>
  </p:cSld>
  <p:clrMapOvr>
    <a:masterClrMapping/>
  </p:clrMapOvr>
  <p:transition spd="slow" advClick="0" advTm="22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6854">
            <a:off x="6095256" y="651697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45" y="188068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86729" y="4964509"/>
            <a:ext cx="4225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rbel Light" panose="020B0303020204020204" pitchFamily="34" charset="0"/>
              </a:rPr>
              <a:t>Sue’s Dog: Dory aka the guard dog of </a:t>
            </a:r>
            <a:r>
              <a:rPr lang="en-US" sz="2800" b="1" dirty="0" err="1">
                <a:latin typeface="Corbel Light" panose="020B0303020204020204" pitchFamily="34" charset="0"/>
              </a:rPr>
              <a:t>Sciota</a:t>
            </a:r>
            <a:endParaRPr lang="en-US" sz="2800" b="1" dirty="0">
              <a:latin typeface="Corbel Light" panose="020B03030202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54625">
            <a:off x="6241671" y="5412593"/>
            <a:ext cx="4225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 Light" panose="020B0303020204020204" pitchFamily="34" charset="0"/>
              </a:rPr>
              <a:t>Dory says: “This is my favorite visitor!”</a:t>
            </a:r>
          </a:p>
        </p:txBody>
      </p:sp>
      <p:pic>
        <p:nvPicPr>
          <p:cNvPr id="10" name="Picture 9" descr="A dog sitting on a couch&#10;&#10;AI-generated content may be incorrect.">
            <a:extLst>
              <a:ext uri="{FF2B5EF4-FFF2-40B4-BE49-F238E27FC236}">
                <a16:creationId xmlns:a16="http://schemas.microsoft.com/office/drawing/2014/main" id="{7D1D2B9F-3215-FE24-77F5-054714305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" t="20204" r="11883" b="13732"/>
          <a:stretch>
            <a:fillRect/>
          </a:stretch>
        </p:blipFill>
        <p:spPr>
          <a:xfrm>
            <a:off x="1579240" y="486906"/>
            <a:ext cx="4225159" cy="4396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882898-772E-800C-057B-2620713E4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4" t="-653" r="-3178" b="653"/>
          <a:stretch>
            <a:fillRect/>
          </a:stretch>
        </p:blipFill>
        <p:spPr>
          <a:xfrm rot="276766">
            <a:off x="6401019" y="931551"/>
            <a:ext cx="4406200" cy="442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79392"/>
      </p:ext>
    </p:extLst>
  </p:cSld>
  <p:clrMapOvr>
    <a:masterClrMapping/>
  </p:clrMapOvr>
  <p:transition spd="slow" advClick="0" advTm="2200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0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909">
            <a:off x="1197924" y="327517"/>
            <a:ext cx="4786748" cy="5792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19" y="670559"/>
            <a:ext cx="4600838" cy="55674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21401113">
            <a:off x="1545508" y="5076426"/>
            <a:ext cx="3839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 Light" panose="020B0303020204020204" pitchFamily="34" charset="0"/>
              </a:rPr>
              <a:t>Stephanie’s daughter, Emma, won a science award this year!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31182" y="5641384"/>
            <a:ext cx="4397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Corbel Light" panose="020B0303020204020204" pitchFamily="34" charset="0"/>
              </a:rPr>
              <a:t>Stephanie’s two kids, one sweet moment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3DB7FE-10CB-9E5D-A3F5-ACA3CD34C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t="3235" r="3681" b="26198"/>
          <a:stretch>
            <a:fillRect/>
          </a:stretch>
        </p:blipFill>
        <p:spPr>
          <a:xfrm rot="21405379">
            <a:off x="1460710" y="591157"/>
            <a:ext cx="4261176" cy="44089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7537E4-224F-9939-33E8-1C382D81D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8"/>
          <a:stretch>
            <a:fillRect/>
          </a:stretch>
        </p:blipFill>
        <p:spPr>
          <a:xfrm>
            <a:off x="6096000" y="858224"/>
            <a:ext cx="4034597" cy="4719476"/>
          </a:xfrm>
          <a:prstGeom prst="rect">
            <a:avLst/>
          </a:prstGeom>
        </p:spPr>
      </p:pic>
      <p:sp>
        <p:nvSpPr>
          <p:cNvPr id="13" name="Smiley Face 12">
            <a:extLst>
              <a:ext uri="{FF2B5EF4-FFF2-40B4-BE49-F238E27FC236}">
                <a16:creationId xmlns:a16="http://schemas.microsoft.com/office/drawing/2014/main" id="{61C2B9B4-B07E-48A1-5B2C-CE1CD2BEABB5}"/>
              </a:ext>
            </a:extLst>
          </p:cNvPr>
          <p:cNvSpPr/>
          <p:nvPr/>
        </p:nvSpPr>
        <p:spPr>
          <a:xfrm>
            <a:off x="5352752" y="5388983"/>
            <a:ext cx="326890" cy="294360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4818"/>
      </p:ext>
    </p:extLst>
  </p:cSld>
  <p:clrMapOvr>
    <a:masterClrMapping/>
  </p:clrMapOvr>
  <p:transition spd="slow" advClick="0" advTm="22000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177" y="1116557"/>
            <a:ext cx="3991149" cy="52109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326" y="1116558"/>
            <a:ext cx="4306233" cy="52109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AD0B5A-A78C-CF4A-0453-AF9D3100E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" b="14848"/>
          <a:stretch>
            <a:fillRect/>
          </a:stretch>
        </p:blipFill>
        <p:spPr>
          <a:xfrm>
            <a:off x="1748135" y="1303976"/>
            <a:ext cx="7919298" cy="46217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128177-8D3F-AFB4-130C-89CACF0CDED8}"/>
              </a:ext>
            </a:extLst>
          </p:cNvPr>
          <p:cNvSpPr txBox="1"/>
          <p:nvPr/>
        </p:nvSpPr>
        <p:spPr>
          <a:xfrm>
            <a:off x="5030979" y="5913128"/>
            <a:ext cx="3669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rbel Light" panose="020B0303020204020204" pitchFamily="34" charset="0"/>
              </a:rPr>
              <a:t>The Ly Family</a:t>
            </a:r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F9EB7559-8BC4-72F4-C269-40FC6ECC5E79}"/>
              </a:ext>
            </a:extLst>
          </p:cNvPr>
          <p:cNvSpPr/>
          <p:nvPr/>
        </p:nvSpPr>
        <p:spPr>
          <a:xfrm>
            <a:off x="9055651" y="5356902"/>
            <a:ext cx="884779" cy="834132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52824"/>
      </p:ext>
    </p:extLst>
  </p:cSld>
  <p:clrMapOvr>
    <a:masterClrMapping/>
  </p:clrMapOvr>
  <p:transition spd="slow" advClick="0" advTm="22000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30" y="452626"/>
            <a:ext cx="5131516" cy="62095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953">
            <a:off x="6328890" y="749582"/>
            <a:ext cx="4802527" cy="58114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00707" y="5528151"/>
            <a:ext cx="4647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rbel Light" panose="020B0303020204020204" pitchFamily="34" charset="0"/>
              </a:rPr>
              <a:t>Tammy’s son, Eric, got married to his beautiful wife, Jamie, last weekend!</a:t>
            </a:r>
          </a:p>
        </p:txBody>
      </p:sp>
      <p:sp>
        <p:nvSpPr>
          <p:cNvPr id="9" name="TextBox 8"/>
          <p:cNvSpPr txBox="1"/>
          <p:nvPr/>
        </p:nvSpPr>
        <p:spPr>
          <a:xfrm rot="295537">
            <a:off x="6397271" y="5671563"/>
            <a:ext cx="4302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latin typeface="Corbel Light" panose="020B0303020204020204" pitchFamily="34" charset="0"/>
              </a:rPr>
              <a:t>Tammy has always been his “Perfect Fan”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B20A91-85C9-396A-BB78-C1C8870F19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8" b="15080"/>
          <a:stretch>
            <a:fillRect/>
          </a:stretch>
        </p:blipFill>
        <p:spPr>
          <a:xfrm>
            <a:off x="1580628" y="648434"/>
            <a:ext cx="4567535" cy="48246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3F8798-E539-1EC3-3207-4553F54508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20880" r="3707" b="2855"/>
          <a:stretch>
            <a:fillRect/>
          </a:stretch>
        </p:blipFill>
        <p:spPr>
          <a:xfrm rot="285399">
            <a:off x="6639828" y="974664"/>
            <a:ext cx="4237612" cy="476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30137"/>
      </p:ext>
    </p:extLst>
  </p:cSld>
  <p:clrMapOvr>
    <a:masterClrMapping/>
  </p:clrMapOvr>
  <p:transition spd="slow" advClick="0" advTm="22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0561">
            <a:off x="977831" y="60288"/>
            <a:ext cx="5492574" cy="66464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3982">
            <a:off x="6222188" y="595500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21348552">
            <a:off x="1899523" y="5487199"/>
            <a:ext cx="4171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 Light" panose="020B0303020204020204" pitchFamily="34" charset="0"/>
              </a:rPr>
              <a:t>Rare sighting: </a:t>
            </a:r>
          </a:p>
          <a:p>
            <a:r>
              <a:rPr lang="en-US" sz="2400" b="1" dirty="0">
                <a:latin typeface="Corbel Light" panose="020B0303020204020204" pitchFamily="34" charset="0"/>
              </a:rPr>
              <a:t>Tammy wearing her glasses!</a:t>
            </a:r>
          </a:p>
        </p:txBody>
      </p:sp>
      <p:sp>
        <p:nvSpPr>
          <p:cNvPr id="2" name="5-Point Star 1"/>
          <p:cNvSpPr/>
          <p:nvPr/>
        </p:nvSpPr>
        <p:spPr>
          <a:xfrm rot="20296402">
            <a:off x="1452552" y="5897682"/>
            <a:ext cx="438150" cy="413341"/>
          </a:xfrm>
          <a:prstGeom prst="star5">
            <a:avLst/>
          </a:prstGeom>
          <a:solidFill>
            <a:srgbClr val="FFC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2981C6-4188-BF5A-DCAB-A40B1C23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r="9699"/>
          <a:stretch>
            <a:fillRect/>
          </a:stretch>
        </p:blipFill>
        <p:spPr>
          <a:xfrm rot="21327390">
            <a:off x="1236618" y="328220"/>
            <a:ext cx="4836759" cy="49751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0E2AE-DD2A-A4AD-1EFA-94AF691F85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5" r="18015"/>
          <a:stretch>
            <a:fillRect/>
          </a:stretch>
        </p:blipFill>
        <p:spPr>
          <a:xfrm rot="21021080">
            <a:off x="6503920" y="737938"/>
            <a:ext cx="4239062" cy="4919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6825E9-6C2F-5A67-E916-299E80D90665}"/>
              </a:ext>
            </a:extLst>
          </p:cNvPr>
          <p:cNvSpPr txBox="1"/>
          <p:nvPr/>
        </p:nvSpPr>
        <p:spPr>
          <a:xfrm rot="21028921">
            <a:off x="7133943" y="5520121"/>
            <a:ext cx="5563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rbel Light" panose="020B0303020204020204" pitchFamily="34" charset="0"/>
              </a:rPr>
              <a:t>Kiet, Tammy, Olivia and her fiancé John!</a:t>
            </a:r>
          </a:p>
        </p:txBody>
      </p:sp>
    </p:spTree>
    <p:extLst>
      <p:ext uri="{BB962C8B-B14F-4D97-AF65-F5344CB8AC3E}">
        <p14:creationId xmlns:p14="http://schemas.microsoft.com/office/powerpoint/2010/main" val="2638347238"/>
      </p:ext>
    </p:extLst>
  </p:cSld>
  <p:clrMapOvr>
    <a:masterClrMapping/>
  </p:clrMapOvr>
  <p:transition spd="slow" advClick="0" advTm="22000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20" y="750547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582">
            <a:off x="6222188" y="595500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04691" y="5527152"/>
            <a:ext cx="4647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 Light" panose="020B0303020204020204" pitchFamily="34" charset="0"/>
              </a:rPr>
              <a:t>Tammy and her favorite people – all aboard for good times!</a:t>
            </a:r>
          </a:p>
        </p:txBody>
      </p:sp>
      <p:sp>
        <p:nvSpPr>
          <p:cNvPr id="8" name="TextBox 7"/>
          <p:cNvSpPr txBox="1"/>
          <p:nvPr/>
        </p:nvSpPr>
        <p:spPr>
          <a:xfrm rot="273619">
            <a:off x="5959375" y="5262572"/>
            <a:ext cx="4647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rbel Light" panose="020B0303020204020204" pitchFamily="34" charset="0"/>
              </a:rPr>
              <a:t>Desert days with Tammy and her favorite travel partner, Kiet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D7BDFD-83E9-F1B0-F1D2-6E0D1822FB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" r="21486"/>
          <a:stretch>
            <a:fillRect/>
          </a:stretch>
        </p:blipFill>
        <p:spPr>
          <a:xfrm>
            <a:off x="1519502" y="879586"/>
            <a:ext cx="4462761" cy="4654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E89C24-4186-BC8A-E63D-AAAB714708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8" r="6395"/>
          <a:stretch>
            <a:fillRect/>
          </a:stretch>
        </p:blipFill>
        <p:spPr>
          <a:xfrm rot="237600">
            <a:off x="6384953" y="854873"/>
            <a:ext cx="4527555" cy="4334080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5CFE0A64-A54F-9148-17AB-3F52E941C9AD}"/>
              </a:ext>
            </a:extLst>
          </p:cNvPr>
          <p:cNvSpPr/>
          <p:nvPr/>
        </p:nvSpPr>
        <p:spPr>
          <a:xfrm rot="258155">
            <a:off x="10035003" y="5909089"/>
            <a:ext cx="276843" cy="258967"/>
          </a:xfrm>
          <a:prstGeom prst="heart">
            <a:avLst/>
          </a:prstGeom>
          <a:solidFill>
            <a:srgbClr val="A6552F"/>
          </a:solidFill>
          <a:ln>
            <a:solidFill>
              <a:srgbClr val="8145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13674"/>
      </p:ext>
    </p:extLst>
  </p:cSld>
  <p:clrMapOvr>
    <a:masterClrMapping/>
  </p:clrMapOvr>
  <p:transition spd="slow" advClick="0" advTm="2200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570" y="305981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5981"/>
            <a:ext cx="4802527" cy="58114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00146" y="5355022"/>
            <a:ext cx="6065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rbel Light" panose="020B0303020204020204" pitchFamily="34" charset="0"/>
              </a:rPr>
              <a:t>Some of our team got a little sunshine while attending a conference in Florida this February.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CB12D1-0F03-A252-473C-8FACA0BC1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3" b="20974"/>
          <a:stretch>
            <a:fillRect/>
          </a:stretch>
        </p:blipFill>
        <p:spPr>
          <a:xfrm>
            <a:off x="1627205" y="454258"/>
            <a:ext cx="9011784" cy="488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03367"/>
      </p:ext>
    </p:extLst>
  </p:cSld>
  <p:clrMapOvr>
    <a:masterClrMapping/>
  </p:clrMapOvr>
  <p:transition spd="slow" advClick="0" advTm="22000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0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2419">
            <a:off x="1062471" y="575365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BE0B76-5FEE-58E1-CAEA-D7AD1C8BE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8" r="6713"/>
          <a:stretch>
            <a:fillRect/>
          </a:stretch>
        </p:blipFill>
        <p:spPr>
          <a:xfrm rot="21279726">
            <a:off x="1341650" y="854921"/>
            <a:ext cx="4193849" cy="4312622"/>
          </a:xfrm>
          <a:prstGeom prst="rect">
            <a:avLst/>
          </a:prstGeom>
        </p:spPr>
      </p:pic>
      <p:pic>
        <p:nvPicPr>
          <p:cNvPr id="20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10">
            <a:off x="5677476" y="157489"/>
            <a:ext cx="5337757" cy="645913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254188">
            <a:off x="5581845" y="5495274"/>
            <a:ext cx="5228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orbel Light" panose="020B0303020204020204" pitchFamily="34" charset="0"/>
              </a:rPr>
              <a:t>MtM’s</a:t>
            </a:r>
            <a:r>
              <a:rPr lang="en-US" sz="2800" b="1" dirty="0">
                <a:latin typeface="Corbel Light" panose="020B0303020204020204" pitchFamily="34" charset="0"/>
              </a:rPr>
              <a:t> Invest In You Plant Party!</a:t>
            </a:r>
          </a:p>
        </p:txBody>
      </p:sp>
      <p:sp>
        <p:nvSpPr>
          <p:cNvPr id="8" name="TextBox 7"/>
          <p:cNvSpPr txBox="1"/>
          <p:nvPr/>
        </p:nvSpPr>
        <p:spPr>
          <a:xfrm rot="21268762">
            <a:off x="1523099" y="5279101"/>
            <a:ext cx="32508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rbel Light" panose="020B0303020204020204" pitchFamily="34" charset="0"/>
              </a:rPr>
              <a:t>MtM Hosted LAMN’s “Run, Walk, &amp; Roll”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B52C3E-BA41-CB9B-9C95-E80D6DECA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17287"/>
          <a:stretch>
            <a:fillRect/>
          </a:stretch>
        </p:blipFill>
        <p:spPr>
          <a:xfrm rot="216940">
            <a:off x="6020101" y="494280"/>
            <a:ext cx="4655950" cy="47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79275"/>
      </p:ext>
    </p:extLst>
  </p:cSld>
  <p:clrMapOvr>
    <a:masterClrMapping/>
  </p:clrMapOvr>
  <p:transition spd="slow" advClick="0" advTm="22000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72190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948">
            <a:off x="1208031" y="482711"/>
            <a:ext cx="5050706" cy="61117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4563">
            <a:off x="6838050" y="347481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21026692">
            <a:off x="7252112" y="5006902"/>
            <a:ext cx="5110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 Light" panose="020B0303020204020204" pitchFamily="34" charset="0"/>
              </a:rPr>
              <a:t>All of your help means the world to us! Thank you</a:t>
            </a:r>
          </a:p>
        </p:txBody>
      </p:sp>
      <p:sp>
        <p:nvSpPr>
          <p:cNvPr id="8" name="TextBox 7"/>
          <p:cNvSpPr txBox="1"/>
          <p:nvPr/>
        </p:nvSpPr>
        <p:spPr>
          <a:xfrm rot="180725">
            <a:off x="1228058" y="5456993"/>
            <a:ext cx="51103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Corbel Light" panose="020B0303020204020204" pitchFamily="34" charset="0"/>
              </a:rPr>
              <a:t>Alyssa organizing the Invest-In-You Shoebox event!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54F57C-9D35-832D-7804-40210653D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8" b="16022"/>
          <a:stretch>
            <a:fillRect/>
          </a:stretch>
        </p:blipFill>
        <p:spPr>
          <a:xfrm rot="176383">
            <a:off x="1500335" y="794744"/>
            <a:ext cx="4466096" cy="46185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00B475-1577-526C-A511-974BC68A9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0033"/>
          <a:stretch>
            <a:fillRect/>
          </a:stretch>
        </p:blipFill>
        <p:spPr>
          <a:xfrm rot="21012075">
            <a:off x="7037998" y="643759"/>
            <a:ext cx="4281252" cy="4351327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137B7AFD-6E18-BED3-7FD8-491AFD5E75E9}"/>
              </a:ext>
            </a:extLst>
          </p:cNvPr>
          <p:cNvSpPr/>
          <p:nvPr/>
        </p:nvSpPr>
        <p:spPr>
          <a:xfrm rot="20806844">
            <a:off x="8744086" y="5633090"/>
            <a:ext cx="276843" cy="258967"/>
          </a:xfrm>
          <a:prstGeom prst="heart">
            <a:avLst/>
          </a:prstGeom>
          <a:solidFill>
            <a:srgbClr val="D1413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63881"/>
      </p:ext>
    </p:extLst>
  </p:cSld>
  <p:clrMapOvr>
    <a:masterClrMapping/>
  </p:clrMapOvr>
  <p:transition spd="slow" advClick="0" advTm="22000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00" y="374248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566" y="374248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09957" y="5159642"/>
            <a:ext cx="6897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rbel Light" panose="020B0303020204020204" pitchFamily="34" charset="0"/>
              </a:rPr>
              <a:t>We had over 120 shoe boxes from the 2024           Invest-In -You donations thanks to all of you!!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14F8CC-BE53-FCE7-801F-331431B07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6" b="12899"/>
          <a:stretch>
            <a:fillRect/>
          </a:stretch>
        </p:blipFill>
        <p:spPr>
          <a:xfrm>
            <a:off x="1367060" y="538099"/>
            <a:ext cx="8983134" cy="4621543"/>
          </a:xfrm>
          <a:prstGeom prst="rect">
            <a:avLst/>
          </a:prstGeom>
        </p:spPr>
      </p:pic>
      <p:sp>
        <p:nvSpPr>
          <p:cNvPr id="2" name="Star: 10 Points 1">
            <a:extLst>
              <a:ext uri="{FF2B5EF4-FFF2-40B4-BE49-F238E27FC236}">
                <a16:creationId xmlns:a16="http://schemas.microsoft.com/office/drawing/2014/main" id="{0BBAE713-8FFD-53A6-8E64-C81F60336BB7}"/>
              </a:ext>
            </a:extLst>
          </p:cNvPr>
          <p:cNvSpPr/>
          <p:nvPr/>
        </p:nvSpPr>
        <p:spPr>
          <a:xfrm>
            <a:off x="9201923" y="3834333"/>
            <a:ext cx="2918459" cy="281312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53EF10-EA4B-093B-010D-C1C7561B6BF3}"/>
              </a:ext>
            </a:extLst>
          </p:cNvPr>
          <p:cNvSpPr txBox="1"/>
          <p:nvPr/>
        </p:nvSpPr>
        <p:spPr>
          <a:xfrm>
            <a:off x="9536249" y="4259656"/>
            <a:ext cx="23551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Corbel Light" panose="020B0303020204020204" pitchFamily="34" charset="0"/>
              </a:rPr>
              <a:t>2025’s Event is happening </a:t>
            </a:r>
            <a:r>
              <a:rPr lang="en-US" sz="2200" b="1">
                <a:latin typeface="Corbel Light" panose="020B0303020204020204" pitchFamily="34" charset="0"/>
              </a:rPr>
              <a:t>on Thursday, 12/11! </a:t>
            </a:r>
            <a:endParaRPr lang="en-US" sz="2200" b="1" dirty="0">
              <a:latin typeface="Corbel Light" panose="020B0303020204020204" pitchFamily="34" charset="0"/>
            </a:endParaRPr>
          </a:p>
          <a:p>
            <a:pPr algn="ctr"/>
            <a:r>
              <a:rPr lang="en-US" sz="2000" b="1" dirty="0">
                <a:latin typeface="Corbel Light" panose="020B0303020204020204" pitchFamily="34" charset="0"/>
              </a:rPr>
              <a:t>Please ask us if you want to learn how to get involved</a:t>
            </a:r>
          </a:p>
        </p:txBody>
      </p:sp>
    </p:spTree>
    <p:extLst>
      <p:ext uri="{BB962C8B-B14F-4D97-AF65-F5344CB8AC3E}">
        <p14:creationId xmlns:p14="http://schemas.microsoft.com/office/powerpoint/2010/main" val="1976810719"/>
      </p:ext>
    </p:extLst>
  </p:cSld>
  <p:clrMapOvr>
    <a:masterClrMapping/>
  </p:clrMapOvr>
  <p:transition spd="slow" advClick="0" advTm="22000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426" y="640015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377" y="640013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12728" y="5666646"/>
            <a:ext cx="6040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Corbel Light" panose="020B0303020204020204" pitchFamily="34" charset="0"/>
              </a:rPr>
              <a:t>Thanks for being a part of our MtM family, </a:t>
            </a:r>
            <a:endParaRPr lang="en-US" sz="2800" b="1" dirty="0">
              <a:latin typeface="Corbel Light" panose="020B0303020204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45223" y="5755825"/>
            <a:ext cx="9765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Baskerville Old Face" panose="02020602080505020303" pitchFamily="18" charset="0"/>
                <a:ea typeface="Yu Gothic UI Semibold" panose="020B0700000000000000" pitchFamily="34" charset="-128"/>
              </a:rPr>
              <a:t>xoxo</a:t>
            </a:r>
            <a:endParaRPr lang="en-US" sz="3200" dirty="0">
              <a:latin typeface="Baskerville Old Face" panose="02020602080505020303" pitchFamily="18" charset="0"/>
            </a:endParaRPr>
          </a:p>
        </p:txBody>
      </p:sp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6FC9F7D5-DD71-7FA6-2185-02B71B970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4" b="2142"/>
          <a:stretch>
            <a:fillRect/>
          </a:stretch>
        </p:blipFill>
        <p:spPr>
          <a:xfrm>
            <a:off x="1585262" y="875291"/>
            <a:ext cx="8911288" cy="46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27390"/>
      </p:ext>
    </p:extLst>
  </p:cSld>
  <p:clrMapOvr>
    <a:masterClrMapping/>
  </p:clrMapOvr>
  <p:transition spd="slow" advClick="0" advTm="22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72190" y="-138910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569">
            <a:off x="6482929" y="652905"/>
            <a:ext cx="4471509" cy="541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094162-72F9-A0BC-13CF-220B62B1D6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1" t="1330" r="16659" b="24104"/>
          <a:stretch>
            <a:fillRect/>
          </a:stretch>
        </p:blipFill>
        <p:spPr>
          <a:xfrm rot="374958">
            <a:off x="6810154" y="925150"/>
            <a:ext cx="3902434" cy="4063190"/>
          </a:xfrm>
          <a:prstGeom prst="rect">
            <a:avLst/>
          </a:prstGeom>
        </p:spPr>
      </p:pic>
      <p:pic>
        <p:nvPicPr>
          <p:cNvPr id="13" name="Picture 8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8478">
            <a:off x="1463977" y="593989"/>
            <a:ext cx="5148519" cy="60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 rot="21356691">
            <a:off x="1864351" y="5770158"/>
            <a:ext cx="442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 Light" panose="020B0303020204020204" pitchFamily="34" charset="0"/>
              </a:rPr>
              <a:t>Stephanie’s Dogs: Daisy and Gibby</a:t>
            </a:r>
          </a:p>
        </p:txBody>
      </p:sp>
      <p:sp>
        <p:nvSpPr>
          <p:cNvPr id="17" name="TextBox 16"/>
          <p:cNvSpPr txBox="1"/>
          <p:nvPr/>
        </p:nvSpPr>
        <p:spPr>
          <a:xfrm rot="393914">
            <a:off x="7344655" y="5206109"/>
            <a:ext cx="350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rbel Light" panose="020B0303020204020204" pitchFamily="34" charset="0"/>
              </a:rPr>
              <a:t>Happy Howlidays!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0F6A0-21C9-26DB-CE74-9BAE95CB0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8697" r="214" b="1136"/>
          <a:stretch>
            <a:fillRect/>
          </a:stretch>
        </p:blipFill>
        <p:spPr>
          <a:xfrm rot="21342190">
            <a:off x="1748487" y="755658"/>
            <a:ext cx="4568122" cy="478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14865"/>
      </p:ext>
    </p:extLst>
  </p:cSld>
  <p:clrMapOvr>
    <a:masterClrMapping/>
  </p:clrMapOvr>
  <p:transition spd="slow" advClick="0" advTm="22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20" y="750547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582">
            <a:off x="6222188" y="595500"/>
            <a:ext cx="4802527" cy="58114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ACF404-2733-FE36-8E97-7DE9090A4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13"/>
          <a:stretch>
            <a:fillRect/>
          </a:stretch>
        </p:blipFill>
        <p:spPr>
          <a:xfrm>
            <a:off x="1653115" y="1006801"/>
            <a:ext cx="4205817" cy="48443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AECDF2-8BD4-4AAA-8442-168556FBF50A}"/>
              </a:ext>
            </a:extLst>
          </p:cNvPr>
          <p:cNvSpPr txBox="1"/>
          <p:nvPr/>
        </p:nvSpPr>
        <p:spPr>
          <a:xfrm>
            <a:off x="1532622" y="5876619"/>
            <a:ext cx="4563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 Light" panose="020B0303020204020204" pitchFamily="34" charset="0"/>
              </a:rPr>
              <a:t>Murphy is the coolest pup there is!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0E1A8F-9DF0-3887-FC70-F64750281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5" b="5871"/>
          <a:stretch>
            <a:fillRect/>
          </a:stretch>
        </p:blipFill>
        <p:spPr>
          <a:xfrm rot="238669">
            <a:off x="6509780" y="891800"/>
            <a:ext cx="4227343" cy="44603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8A455-7DBA-47EB-DA20-E526ABC9C1D8}"/>
              </a:ext>
            </a:extLst>
          </p:cNvPr>
          <p:cNvSpPr txBox="1"/>
          <p:nvPr/>
        </p:nvSpPr>
        <p:spPr>
          <a:xfrm rot="258825">
            <a:off x="6629337" y="5554870"/>
            <a:ext cx="3974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rbel Light" panose="020B0303020204020204" pitchFamily="34" charset="0"/>
              </a:rPr>
              <a:t>Alyssa’s pet </a:t>
            </a:r>
            <a:r>
              <a:rPr lang="en-US" sz="2400" b="1" strike="sngStrike" dirty="0">
                <a:latin typeface="Corbel Light" panose="020B0303020204020204" pitchFamily="34" charset="0"/>
              </a:rPr>
              <a:t>bear</a:t>
            </a:r>
            <a:r>
              <a:rPr lang="en-US" sz="2400" b="1" dirty="0">
                <a:latin typeface="Corbel Light" panose="020B0303020204020204" pitchFamily="34" charset="0"/>
              </a:rPr>
              <a:t> dog, Murphy</a:t>
            </a:r>
          </a:p>
        </p:txBody>
      </p:sp>
    </p:spTree>
    <p:extLst>
      <p:ext uri="{BB962C8B-B14F-4D97-AF65-F5344CB8AC3E}">
        <p14:creationId xmlns:p14="http://schemas.microsoft.com/office/powerpoint/2010/main" val="3084973979"/>
      </p:ext>
    </p:extLst>
  </p:cSld>
  <p:clrMapOvr>
    <a:masterClrMapping/>
  </p:clrMapOvr>
  <p:transition spd="slow" advClick="0" advTm="22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0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88" y="785134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09">
            <a:off x="6152147" y="339018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37FC42-4CB3-DAA1-D1FF-180292769A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40" y="1041404"/>
            <a:ext cx="4541820" cy="2210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ADFAD2-0748-A936-18E3-4EF2D99A0F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41" y="3250025"/>
            <a:ext cx="4541819" cy="21452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66DE61-C941-1689-E7B1-82ACE192F8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0" t="492" r="30209"/>
          <a:stretch>
            <a:fillRect/>
          </a:stretch>
        </p:blipFill>
        <p:spPr>
          <a:xfrm rot="215248">
            <a:off x="6484064" y="653752"/>
            <a:ext cx="4184832" cy="43113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878770-ED80-48F9-7825-77305549B05F}"/>
              </a:ext>
            </a:extLst>
          </p:cNvPr>
          <p:cNvSpPr txBox="1"/>
          <p:nvPr/>
        </p:nvSpPr>
        <p:spPr>
          <a:xfrm>
            <a:off x="1216140" y="5656586"/>
            <a:ext cx="3818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rbel Light" panose="020B0303020204020204" pitchFamily="34" charset="0"/>
              </a:rPr>
              <a:t>Meat Daryl’s pets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AF94CC-C48D-04BB-3BA0-9CDC00123D9D}"/>
              </a:ext>
            </a:extLst>
          </p:cNvPr>
          <p:cNvSpPr txBox="1"/>
          <p:nvPr/>
        </p:nvSpPr>
        <p:spPr>
          <a:xfrm rot="214500">
            <a:off x="6255981" y="5023137"/>
            <a:ext cx="3818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 Light" panose="020B0303020204020204" pitchFamily="34" charset="0"/>
              </a:rPr>
              <a:t>Is a cow that recently gave birth…de-calf-</a:t>
            </a:r>
            <a:r>
              <a:rPr lang="en-US" sz="2400" b="1" dirty="0" err="1">
                <a:latin typeface="Corbel Light" panose="020B0303020204020204" pitchFamily="34" charset="0"/>
              </a:rPr>
              <a:t>inated</a:t>
            </a:r>
            <a:r>
              <a:rPr lang="en-US" sz="2400" b="1" dirty="0">
                <a:latin typeface="Corbel Light" panose="020B03030202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1041279"/>
      </p:ext>
    </p:extLst>
  </p:cSld>
  <p:clrMapOvr>
    <a:masterClrMapping/>
  </p:clrMapOvr>
  <p:transition spd="slow" advClick="0" advTm="22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8420">
            <a:off x="1175443" y="446968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6854">
            <a:off x="6572561" y="692567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254625">
            <a:off x="6640171" y="5675563"/>
            <a:ext cx="4429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rbel Light" panose="020B0303020204020204" pitchFamily="34" charset="0"/>
              </a:rPr>
              <a:t>Their fur son, Teddy!</a:t>
            </a:r>
          </a:p>
        </p:txBody>
      </p:sp>
      <p:sp>
        <p:nvSpPr>
          <p:cNvPr id="10" name="TextBox 9"/>
          <p:cNvSpPr txBox="1"/>
          <p:nvPr/>
        </p:nvSpPr>
        <p:spPr>
          <a:xfrm rot="21431648">
            <a:off x="3585968" y="5457483"/>
            <a:ext cx="4429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rbel Light" panose="020B0303020204020204" pitchFamily="34" charset="0"/>
              </a:rPr>
              <a:t>The Rupprechts</a:t>
            </a:r>
          </a:p>
        </p:txBody>
      </p:sp>
      <p:sp>
        <p:nvSpPr>
          <p:cNvPr id="5" name="Heart 4"/>
          <p:cNvSpPr/>
          <p:nvPr/>
        </p:nvSpPr>
        <p:spPr>
          <a:xfrm rot="21280063">
            <a:off x="3320252" y="5747996"/>
            <a:ext cx="262015" cy="214237"/>
          </a:xfrm>
          <a:prstGeom prst="hear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0223CA-F529-D572-F535-11E7BF228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5"/>
          <a:stretch>
            <a:fillRect/>
          </a:stretch>
        </p:blipFill>
        <p:spPr>
          <a:xfrm rot="21383116">
            <a:off x="1462327" y="634228"/>
            <a:ext cx="4228756" cy="49454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FC52E9-4918-27CF-E517-A7B3F2DDAA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9" t="10507" r="1519" b="8314"/>
          <a:stretch>
            <a:fillRect/>
          </a:stretch>
        </p:blipFill>
        <p:spPr>
          <a:xfrm rot="269844">
            <a:off x="6817845" y="977578"/>
            <a:ext cx="4262522" cy="45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70515"/>
      </p:ext>
    </p:extLst>
  </p:cSld>
  <p:clrMapOvr>
    <a:masterClrMapping/>
  </p:clrMapOvr>
  <p:transition spd="slow" advClick="0" advTm="22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B4524-8053-3D85-3033-C53B4E479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>
            <a:extLst>
              <a:ext uri="{FF2B5EF4-FFF2-40B4-BE49-F238E27FC236}">
                <a16:creationId xmlns:a16="http://schemas.microsoft.com/office/drawing/2014/main" id="{94C2F634-96C9-C658-A7DC-31BA10BF6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0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>
            <a:extLst>
              <a:ext uri="{FF2B5EF4-FFF2-40B4-BE49-F238E27FC236}">
                <a16:creationId xmlns:a16="http://schemas.microsoft.com/office/drawing/2014/main" id="{25680E16-AF64-9519-493F-152392264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20" y="750547"/>
            <a:ext cx="4802527" cy="5811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: Polaroid Corporation Instant camera graphy Frame, polaroid, white,  rectangle, desktop Wallpaper png - nohat.cc">
            <a:extLst>
              <a:ext uri="{FF2B5EF4-FFF2-40B4-BE49-F238E27FC236}">
                <a16:creationId xmlns:a16="http://schemas.microsoft.com/office/drawing/2014/main" id="{836DFF82-AADD-74AD-BB0C-66FBA485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582">
            <a:off x="6222188" y="595500"/>
            <a:ext cx="4802527" cy="58114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87A9C1-C84F-062B-BEF7-6452B86BA78A}"/>
              </a:ext>
            </a:extLst>
          </p:cNvPr>
          <p:cNvSpPr txBox="1"/>
          <p:nvPr/>
        </p:nvSpPr>
        <p:spPr>
          <a:xfrm rot="233605">
            <a:off x="6105149" y="5674631"/>
            <a:ext cx="5654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 Light" panose="020B0303020204020204" pitchFamily="34" charset="0"/>
              </a:rPr>
              <a:t>Mister Teddy loves him some exercise!!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DDF78F-586C-0806-29F1-1A9B098F8B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" t="15260" r="10616" b="15556"/>
          <a:stretch>
            <a:fillRect/>
          </a:stretch>
        </p:blipFill>
        <p:spPr>
          <a:xfrm rot="249918">
            <a:off x="6425380" y="846647"/>
            <a:ext cx="4396142" cy="47446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D2BE2F-0F65-2662-F6B5-DD310FC156EF}"/>
              </a:ext>
            </a:extLst>
          </p:cNvPr>
          <p:cNvSpPr txBox="1"/>
          <p:nvPr/>
        </p:nvSpPr>
        <p:spPr>
          <a:xfrm>
            <a:off x="1623428" y="5608123"/>
            <a:ext cx="3951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 Light" panose="020B0303020204020204" pitchFamily="34" charset="0"/>
              </a:rPr>
              <a:t>Teddy offering to help the shredder rip up our documents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285A0A-92CB-919C-16EF-2C8683C347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6"/>
          <a:stretch>
            <a:fillRect/>
          </a:stretch>
        </p:blipFill>
        <p:spPr>
          <a:xfrm>
            <a:off x="1669927" y="1033899"/>
            <a:ext cx="4199238" cy="451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77556"/>
      </p:ext>
    </p:extLst>
  </p:cSld>
  <p:clrMapOvr>
    <a:masterClrMapping/>
  </p:clrMapOvr>
  <p:transition spd="slow" advClick="0" advTm="22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Background Vector Art, Icons, and Graphics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534"/>
          <a:stretch/>
        </p:blipFill>
        <p:spPr bwMode="auto">
          <a:xfrm>
            <a:off x="-16043" y="-141288"/>
            <a:ext cx="12336380" cy="69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70" y="276624"/>
            <a:ext cx="4965455" cy="60086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: Polaroid Corporation Instant camera graphy Frame, polaroid, white,  rectangle, desktop Wallpaper png - nohat.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582">
            <a:off x="6011896" y="561918"/>
            <a:ext cx="4887555" cy="591435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40717" y="5339691"/>
            <a:ext cx="4280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 Light" panose="020B0303020204020204" pitchFamily="34" charset="0"/>
              </a:rPr>
              <a:t>The </a:t>
            </a:r>
            <a:r>
              <a:rPr lang="en-US" sz="2400" b="1" dirty="0" err="1">
                <a:latin typeface="Corbel Light" panose="020B0303020204020204" pitchFamily="34" charset="0"/>
              </a:rPr>
              <a:t>Rupprechts</a:t>
            </a:r>
            <a:r>
              <a:rPr lang="en-US" sz="2400" b="1" dirty="0">
                <a:latin typeface="Corbel Light" panose="020B0303020204020204" pitchFamily="34" charset="0"/>
              </a:rPr>
              <a:t> had some European adventures</a:t>
            </a:r>
          </a:p>
        </p:txBody>
      </p:sp>
      <p:sp>
        <p:nvSpPr>
          <p:cNvPr id="8" name="TextBox 7"/>
          <p:cNvSpPr txBox="1"/>
          <p:nvPr/>
        </p:nvSpPr>
        <p:spPr>
          <a:xfrm rot="242078">
            <a:off x="6042870" y="5566505"/>
            <a:ext cx="4610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rbel Light" panose="020B0303020204020204" pitchFamily="34" charset="0"/>
              </a:rPr>
              <a:t>It’s pronounced “</a:t>
            </a:r>
            <a:r>
              <a:rPr lang="en-US" sz="2800" b="1" dirty="0" err="1">
                <a:latin typeface="Corbel Light" panose="020B0303020204020204" pitchFamily="34" charset="0"/>
              </a:rPr>
              <a:t>Barthelona</a:t>
            </a:r>
            <a:r>
              <a:rPr lang="en-US" sz="2800" b="1" dirty="0">
                <a:latin typeface="Corbel Light" panose="020B0303020204020204" pitchFamily="34" charset="0"/>
              </a:rPr>
              <a:t>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732278-8814-602C-0825-60F3DD003F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0" t="434" r="7600" b="-336"/>
          <a:stretch>
            <a:fillRect/>
          </a:stretch>
        </p:blipFill>
        <p:spPr>
          <a:xfrm rot="5400000">
            <a:off x="1104436" y="659797"/>
            <a:ext cx="4816175" cy="45436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493908-74E7-79E6-608D-4D4E2874C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0" b="6207"/>
          <a:stretch>
            <a:fillRect/>
          </a:stretch>
        </p:blipFill>
        <p:spPr>
          <a:xfrm rot="246494">
            <a:off x="6253188" y="789452"/>
            <a:ext cx="4406863" cy="4546290"/>
          </a:xfrm>
          <a:prstGeom prst="rect">
            <a:avLst/>
          </a:prstGeom>
        </p:spPr>
      </p:pic>
      <p:pic>
        <p:nvPicPr>
          <p:cNvPr id="1028" name="Picture 4" descr="Plane Outline PNG Images, Plane Outline Transparent Background PNG">
            <a:extLst>
              <a:ext uri="{FF2B5EF4-FFF2-40B4-BE49-F238E27FC236}">
                <a16:creationId xmlns:a16="http://schemas.microsoft.com/office/drawing/2014/main" id="{19C782E9-18E9-61C8-EFDE-4C212314E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871" r="96774">
                        <a14:foregroundMark x1="27419" y1="26129" x2="27419" y2="26129"/>
                        <a14:foregroundMark x1="34839" y1="28387" x2="34839" y2="28387"/>
                        <a14:foregroundMark x1="23871" y1="30323" x2="23871" y2="30323"/>
                        <a14:foregroundMark x1="13871" y1="37419" x2="13871" y2="37419"/>
                        <a14:foregroundMark x1="3871" y1="37419" x2="3871" y2="37419"/>
                        <a14:foregroundMark x1="96774" y1="44839" x2="96774" y2="44839"/>
                        <a14:foregroundMark x1="74839" y1="47419" x2="74839" y2="47419"/>
                        <a14:foregroundMark x1="69355" y1="48065" x2="69355" y2="48065"/>
                        <a14:foregroundMark x1="62903" y1="48387" x2="62903" y2="48387"/>
                        <a14:foregroundMark x1="57097" y1="49032" x2="57097" y2="49032"/>
                        <a14:foregroundMark x1="51613" y1="49032" x2="51613" y2="49032"/>
                        <a14:foregroundMark x1="45161" y1="49355" x2="45161" y2="49355"/>
                        <a14:foregroundMark x1="39032" y1="50000" x2="39032" y2="50000"/>
                        <a14:foregroundMark x1="31613" y1="50645" x2="31613" y2="50645"/>
                        <a14:foregroundMark x1="27097" y1="50645" x2="27097" y2="50645"/>
                        <a14:foregroundMark x1="33548" y1="27097" x2="33548" y2="27097"/>
                        <a14:backgroundMark x1="44839" y1="72581" x2="44839" y2="72581"/>
                        <a14:backgroundMark x1="51613" y1="64516" x2="51613" y2="64516"/>
                        <a14:backgroundMark x1="35161" y1="28387" x2="35161" y2="2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694">
            <a:off x="4544598" y="5191276"/>
            <a:ext cx="1163251" cy="116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243475"/>
      </p:ext>
    </p:extLst>
  </p:cSld>
  <p:clrMapOvr>
    <a:masterClrMapping/>
  </p:clrMapOvr>
  <p:transition spd="slow" advClick="0" advTm="22000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3153</TotalTime>
  <Words>663</Words>
  <Application>Microsoft Office PowerPoint</Application>
  <PresentationFormat>Widescreen</PresentationFormat>
  <Paragraphs>77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Baskerville Old Face</vt:lpstr>
      <vt:lpstr>Calibri</vt:lpstr>
      <vt:lpstr>Calibri Light</vt:lpstr>
      <vt:lpstr>Century Gothic</vt:lpstr>
      <vt:lpstr>Corbel Light</vt:lpstr>
      <vt:lpstr>Monotype Corsiva</vt:lpstr>
      <vt:lpstr>Office Theme</vt:lpstr>
      <vt:lpstr>Merry Christmas,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Merry Christmas,</dc:title>
  <dc:creator>Melissa Boyer</dc:creator>
  <cp:lastModifiedBy>Melissa Boyer</cp:lastModifiedBy>
  <cp:revision>79</cp:revision>
  <dcterms:created xsi:type="dcterms:W3CDTF">2024-11-27T20:13:57Z</dcterms:created>
  <dcterms:modified xsi:type="dcterms:W3CDTF">2025-12-15T14:46:31Z</dcterms:modified>
</cp:coreProperties>
</file>